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6"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 id="291" r:id="rId36"/>
    <p:sldId id="292" r:id="rId37"/>
    <p:sldId id="293" r:id="rId38"/>
    <p:sldId id="287" r:id="rId39"/>
    <p:sldId id="294" r:id="rId40"/>
    <p:sldId id="295" r:id="rId41"/>
    <p:sldId id="296" r:id="rId42"/>
    <p:sldId id="297" r:id="rId43"/>
    <p:sldId id="299" r:id="rId44"/>
    <p:sldId id="302" r:id="rId45"/>
    <p:sldId id="303" r:id="rId46"/>
    <p:sldId id="304" r:id="rId47"/>
    <p:sldId id="305" r:id="rId48"/>
    <p:sldId id="306" r:id="rId49"/>
    <p:sldId id="308" r:id="rId50"/>
    <p:sldId id="312" r:id="rId51"/>
    <p:sldId id="307" r:id="rId52"/>
    <p:sldId id="309" r:id="rId53"/>
    <p:sldId id="310" r:id="rId54"/>
    <p:sldId id="311" r:id="rId55"/>
    <p:sldId id="313" r:id="rId56"/>
    <p:sldId id="315" r:id="rId57"/>
    <p:sldId id="317" r:id="rId58"/>
    <p:sldId id="318" r:id="rId59"/>
    <p:sldId id="319" r:id="rId60"/>
    <p:sldId id="320" r:id="rId61"/>
    <p:sldId id="316" r:id="rId62"/>
    <p:sldId id="321" r:id="rId63"/>
    <p:sldId id="314" r:id="rId64"/>
    <p:sldId id="300" r:id="rId65"/>
    <p:sldId id="322" r:id="rId66"/>
    <p:sldId id="323" r:id="rId67"/>
    <p:sldId id="324" r:id="rId68"/>
    <p:sldId id="326" r:id="rId69"/>
    <p:sldId id="327" r:id="rId70"/>
    <p:sldId id="334" r:id="rId71"/>
    <p:sldId id="335" r:id="rId72"/>
    <p:sldId id="336" r:id="rId73"/>
    <p:sldId id="328" r:id="rId74"/>
    <p:sldId id="329" r:id="rId75"/>
    <p:sldId id="330" r:id="rId76"/>
    <p:sldId id="331" r:id="rId77"/>
    <p:sldId id="332" r:id="rId78"/>
    <p:sldId id="333" r:id="rId79"/>
    <p:sldId id="337" r:id="rId80"/>
    <p:sldId id="338" r:id="rId81"/>
    <p:sldId id="325" r:id="rId82"/>
    <p:sldId id="339" r:id="rId83"/>
    <p:sldId id="340" r:id="rId84"/>
    <p:sldId id="341" r:id="rId85"/>
    <p:sldId id="342" r:id="rId86"/>
    <p:sldId id="343" r:id="rId87"/>
    <p:sldId id="344" r:id="rId88"/>
    <p:sldId id="301" r:id="rId89"/>
    <p:sldId id="298" r:id="rId9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8" d="100"/>
          <a:sy n="78" d="100"/>
        </p:scale>
        <p:origin x="-73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713DEE-3A28-4373-B341-E433A4D6C8D9}"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ru-RU"/>
        </a:p>
      </dgm:t>
    </dgm:pt>
    <dgm:pt modelId="{55C6D1C6-43A9-4D71-B59B-C58658480F49}">
      <dgm:prSet/>
      <dgm:spPr/>
      <dgm:t>
        <a:bodyPr/>
        <a:lstStyle/>
        <a:p>
          <a:pPr rtl="0"/>
          <a:r>
            <a:rPr lang="ru-RU" i="1" u="sng" dirty="0" smtClean="0"/>
            <a:t>Цитоплазма</a:t>
          </a:r>
          <a:r>
            <a:rPr lang="ru-RU" dirty="0" smtClean="0"/>
            <a:t>. Внутреннее содержимое клетки составляет цито­плазма — коллоидная фаза с различной степенью вязкости. Через цитоплазму осуществляется непосредственная связь между органеллами клетки.</a:t>
          </a:r>
          <a:endParaRPr lang="ru-RU" dirty="0"/>
        </a:p>
      </dgm:t>
    </dgm:pt>
    <dgm:pt modelId="{00470DF0-8146-4202-90B5-AD44AEC2D324}" type="parTrans" cxnId="{E85BE65B-4B4F-437B-813E-AE72CC051DFC}">
      <dgm:prSet/>
      <dgm:spPr/>
      <dgm:t>
        <a:bodyPr/>
        <a:lstStyle/>
        <a:p>
          <a:endParaRPr lang="ru-RU"/>
        </a:p>
      </dgm:t>
    </dgm:pt>
    <dgm:pt modelId="{2796D000-CE02-48EA-8C5C-933AE8C0CEB2}" type="sibTrans" cxnId="{E85BE65B-4B4F-437B-813E-AE72CC051DFC}">
      <dgm:prSet/>
      <dgm:spPr/>
      <dgm:t>
        <a:bodyPr/>
        <a:lstStyle/>
        <a:p>
          <a:endParaRPr lang="ru-RU"/>
        </a:p>
      </dgm:t>
    </dgm:pt>
    <dgm:pt modelId="{D6795B77-E301-4ABA-97D6-5480B3C0BF7A}">
      <dgm:prSet/>
      <dgm:spPr/>
      <dgm:t>
        <a:bodyPr/>
        <a:lstStyle/>
        <a:p>
          <a:pPr rtl="0"/>
          <a:r>
            <a:rPr lang="ru-RU" smtClean="0"/>
            <a:t>В цитоплазме располагаются ядра, мембранные структуры, ри­босомы, лизосомы, ломасомы, митохондрии, вакуоли.</a:t>
          </a:r>
          <a:endParaRPr lang="ru-RU"/>
        </a:p>
      </dgm:t>
    </dgm:pt>
    <dgm:pt modelId="{110F6C77-8060-4341-80BE-BEDB82F8C4A6}" type="parTrans" cxnId="{55951459-DFB7-48BA-888F-E9EB41CB613C}">
      <dgm:prSet/>
      <dgm:spPr/>
      <dgm:t>
        <a:bodyPr/>
        <a:lstStyle/>
        <a:p>
          <a:endParaRPr lang="ru-RU"/>
        </a:p>
      </dgm:t>
    </dgm:pt>
    <dgm:pt modelId="{47604311-5C45-4085-B672-DEFA11ED4747}" type="sibTrans" cxnId="{55951459-DFB7-48BA-888F-E9EB41CB613C}">
      <dgm:prSet/>
      <dgm:spPr/>
      <dgm:t>
        <a:bodyPr/>
        <a:lstStyle/>
        <a:p>
          <a:endParaRPr lang="ru-RU"/>
        </a:p>
      </dgm:t>
    </dgm:pt>
    <dgm:pt modelId="{B1354C99-BC5C-487D-BD1D-CCEA24B72F69}" type="pres">
      <dgm:prSet presAssocID="{1C713DEE-3A28-4373-B341-E433A4D6C8D9}" presName="linear" presStyleCnt="0">
        <dgm:presLayoutVars>
          <dgm:animLvl val="lvl"/>
          <dgm:resizeHandles val="exact"/>
        </dgm:presLayoutVars>
      </dgm:prSet>
      <dgm:spPr/>
      <dgm:t>
        <a:bodyPr/>
        <a:lstStyle/>
        <a:p>
          <a:endParaRPr lang="ru-RU"/>
        </a:p>
      </dgm:t>
    </dgm:pt>
    <dgm:pt modelId="{10CD67C9-0BD5-48C9-90CE-F147E312D0FC}" type="pres">
      <dgm:prSet presAssocID="{55C6D1C6-43A9-4D71-B59B-C58658480F49}" presName="parentText" presStyleLbl="node1" presStyleIdx="0" presStyleCnt="2">
        <dgm:presLayoutVars>
          <dgm:chMax val="0"/>
          <dgm:bulletEnabled val="1"/>
        </dgm:presLayoutVars>
      </dgm:prSet>
      <dgm:spPr/>
      <dgm:t>
        <a:bodyPr/>
        <a:lstStyle/>
        <a:p>
          <a:endParaRPr lang="ru-RU"/>
        </a:p>
      </dgm:t>
    </dgm:pt>
    <dgm:pt modelId="{DE5E6D4D-F09E-4133-839F-ADC06A882490}" type="pres">
      <dgm:prSet presAssocID="{2796D000-CE02-48EA-8C5C-933AE8C0CEB2}" presName="spacer" presStyleCnt="0"/>
      <dgm:spPr/>
    </dgm:pt>
    <dgm:pt modelId="{B99CB305-C71F-4966-AAD6-E2BD683E7E01}" type="pres">
      <dgm:prSet presAssocID="{D6795B77-E301-4ABA-97D6-5480B3C0BF7A}" presName="parentText" presStyleLbl="node1" presStyleIdx="1" presStyleCnt="2">
        <dgm:presLayoutVars>
          <dgm:chMax val="0"/>
          <dgm:bulletEnabled val="1"/>
        </dgm:presLayoutVars>
      </dgm:prSet>
      <dgm:spPr/>
      <dgm:t>
        <a:bodyPr/>
        <a:lstStyle/>
        <a:p>
          <a:endParaRPr lang="ru-RU"/>
        </a:p>
      </dgm:t>
    </dgm:pt>
  </dgm:ptLst>
  <dgm:cxnLst>
    <dgm:cxn modelId="{38655DA2-D6FE-4239-87F1-E8BE93D4773A}" type="presOf" srcId="{55C6D1C6-43A9-4D71-B59B-C58658480F49}" destId="{10CD67C9-0BD5-48C9-90CE-F147E312D0FC}" srcOrd="0" destOrd="0" presId="urn:microsoft.com/office/officeart/2005/8/layout/vList2"/>
    <dgm:cxn modelId="{CEBBBA93-2BEB-4E14-969D-B87F1B594A69}" type="presOf" srcId="{1C713DEE-3A28-4373-B341-E433A4D6C8D9}" destId="{B1354C99-BC5C-487D-BD1D-CCEA24B72F69}" srcOrd="0" destOrd="0" presId="urn:microsoft.com/office/officeart/2005/8/layout/vList2"/>
    <dgm:cxn modelId="{9EDF347A-628D-4F4D-ACFA-3C2F1DB2C061}" type="presOf" srcId="{D6795B77-E301-4ABA-97D6-5480B3C0BF7A}" destId="{B99CB305-C71F-4966-AAD6-E2BD683E7E01}" srcOrd="0" destOrd="0" presId="urn:microsoft.com/office/officeart/2005/8/layout/vList2"/>
    <dgm:cxn modelId="{E85BE65B-4B4F-437B-813E-AE72CC051DFC}" srcId="{1C713DEE-3A28-4373-B341-E433A4D6C8D9}" destId="{55C6D1C6-43A9-4D71-B59B-C58658480F49}" srcOrd="0" destOrd="0" parTransId="{00470DF0-8146-4202-90B5-AD44AEC2D324}" sibTransId="{2796D000-CE02-48EA-8C5C-933AE8C0CEB2}"/>
    <dgm:cxn modelId="{55951459-DFB7-48BA-888F-E9EB41CB613C}" srcId="{1C713DEE-3A28-4373-B341-E433A4D6C8D9}" destId="{D6795B77-E301-4ABA-97D6-5480B3C0BF7A}" srcOrd="1" destOrd="0" parTransId="{110F6C77-8060-4341-80BE-BEDB82F8C4A6}" sibTransId="{47604311-5C45-4085-B672-DEFA11ED4747}"/>
    <dgm:cxn modelId="{E514A273-16F1-486D-8216-E75D1CB50219}" type="presParOf" srcId="{B1354C99-BC5C-487D-BD1D-CCEA24B72F69}" destId="{10CD67C9-0BD5-48C9-90CE-F147E312D0FC}" srcOrd="0" destOrd="0" presId="urn:microsoft.com/office/officeart/2005/8/layout/vList2"/>
    <dgm:cxn modelId="{3D2DE9AE-5C41-4AF5-90B9-DC257CCD56F0}" type="presParOf" srcId="{B1354C99-BC5C-487D-BD1D-CCEA24B72F69}" destId="{DE5E6D4D-F09E-4133-839F-ADC06A882490}" srcOrd="1" destOrd="0" presId="urn:microsoft.com/office/officeart/2005/8/layout/vList2"/>
    <dgm:cxn modelId="{63D5042E-5DE6-4D4F-83BF-8DBB0A9E08C7}" type="presParOf" srcId="{B1354C99-BC5C-487D-BD1D-CCEA24B72F69}" destId="{B99CB305-C71F-4966-AAD6-E2BD683E7E0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272471-8B92-449D-8E6A-EE327D161BE3}" type="doc">
      <dgm:prSet loTypeId="urn:microsoft.com/office/officeart/2005/8/layout/vList2" loCatId="list" qsTypeId="urn:microsoft.com/office/officeart/2005/8/quickstyle/3d4" qsCatId="3D" csTypeId="urn:microsoft.com/office/officeart/2005/8/colors/accent0_3" csCatId="mainScheme"/>
      <dgm:spPr/>
      <dgm:t>
        <a:bodyPr/>
        <a:lstStyle/>
        <a:p>
          <a:endParaRPr lang="ru-RU"/>
        </a:p>
      </dgm:t>
    </dgm:pt>
    <dgm:pt modelId="{50809D02-01CE-4181-A3FC-1097D50CF453}">
      <dgm:prSet/>
      <dgm:spPr/>
      <dgm:t>
        <a:bodyPr/>
        <a:lstStyle/>
        <a:p>
          <a:pPr rtl="0"/>
          <a:r>
            <a:rPr lang="ru-RU" b="1" i="1" smtClean="0"/>
            <a:t>Ядро — </a:t>
          </a:r>
          <a:r>
            <a:rPr lang="ru-RU" b="1" smtClean="0"/>
            <a:t>основная структура любого эукариотного организмаЯдро у грибов имеет четкие границы, определяемые двойной мембраной, содержит ядрышко и хрома-тиновую сеть. Ядерная мембрана имеет поры, через которые идет перенос макромолекул из ядра в цитоплазму. Цитоплазматическая мембрана выполняет несколько функций: увеличивает поверхность клетки, участвует в транспорте веществ, осуществляет другие метаболические процессы.</a:t>
          </a:r>
          <a:endParaRPr lang="ru-RU"/>
        </a:p>
      </dgm:t>
    </dgm:pt>
    <dgm:pt modelId="{691BE386-05C4-4B46-BE95-5857E0D032EB}" type="parTrans" cxnId="{9FD492E7-1D32-43EA-8FFC-41F9440730A9}">
      <dgm:prSet/>
      <dgm:spPr/>
      <dgm:t>
        <a:bodyPr/>
        <a:lstStyle/>
        <a:p>
          <a:endParaRPr lang="ru-RU"/>
        </a:p>
      </dgm:t>
    </dgm:pt>
    <dgm:pt modelId="{94CF5F26-FC78-4427-9919-81D755DDEAD5}" type="sibTrans" cxnId="{9FD492E7-1D32-43EA-8FFC-41F9440730A9}">
      <dgm:prSet/>
      <dgm:spPr/>
      <dgm:t>
        <a:bodyPr/>
        <a:lstStyle/>
        <a:p>
          <a:endParaRPr lang="ru-RU"/>
        </a:p>
      </dgm:t>
    </dgm:pt>
    <dgm:pt modelId="{D4A9F8BA-A8D5-4F97-941B-9560F75B9668}" type="pres">
      <dgm:prSet presAssocID="{7C272471-8B92-449D-8E6A-EE327D161BE3}" presName="linear" presStyleCnt="0">
        <dgm:presLayoutVars>
          <dgm:animLvl val="lvl"/>
          <dgm:resizeHandles val="exact"/>
        </dgm:presLayoutVars>
      </dgm:prSet>
      <dgm:spPr/>
      <dgm:t>
        <a:bodyPr/>
        <a:lstStyle/>
        <a:p>
          <a:endParaRPr lang="ru-RU"/>
        </a:p>
      </dgm:t>
    </dgm:pt>
    <dgm:pt modelId="{6FB54D69-155E-41EE-8555-3F530A2A8527}" type="pres">
      <dgm:prSet presAssocID="{50809D02-01CE-4181-A3FC-1097D50CF453}" presName="parentText" presStyleLbl="node1" presStyleIdx="0" presStyleCnt="1">
        <dgm:presLayoutVars>
          <dgm:chMax val="0"/>
          <dgm:bulletEnabled val="1"/>
        </dgm:presLayoutVars>
      </dgm:prSet>
      <dgm:spPr/>
      <dgm:t>
        <a:bodyPr/>
        <a:lstStyle/>
        <a:p>
          <a:endParaRPr lang="ru-RU"/>
        </a:p>
      </dgm:t>
    </dgm:pt>
  </dgm:ptLst>
  <dgm:cxnLst>
    <dgm:cxn modelId="{F3373AB3-E387-43BC-881E-3FF8AB7E42BC}" type="presOf" srcId="{50809D02-01CE-4181-A3FC-1097D50CF453}" destId="{6FB54D69-155E-41EE-8555-3F530A2A8527}" srcOrd="0" destOrd="0" presId="urn:microsoft.com/office/officeart/2005/8/layout/vList2"/>
    <dgm:cxn modelId="{9FD492E7-1D32-43EA-8FFC-41F9440730A9}" srcId="{7C272471-8B92-449D-8E6A-EE327D161BE3}" destId="{50809D02-01CE-4181-A3FC-1097D50CF453}" srcOrd="0" destOrd="0" parTransId="{691BE386-05C4-4B46-BE95-5857E0D032EB}" sibTransId="{94CF5F26-FC78-4427-9919-81D755DDEAD5}"/>
    <dgm:cxn modelId="{73A353E9-2AA8-4296-98E6-34247E1D17A7}" type="presOf" srcId="{7C272471-8B92-449D-8E6A-EE327D161BE3}" destId="{D4A9F8BA-A8D5-4F97-941B-9560F75B9668}" srcOrd="0" destOrd="0" presId="urn:microsoft.com/office/officeart/2005/8/layout/vList2"/>
    <dgm:cxn modelId="{430AD72B-82A2-41A1-B4BC-F842EDFDCE5E}" type="presParOf" srcId="{D4A9F8BA-A8D5-4F97-941B-9560F75B9668}" destId="{6FB54D69-155E-41EE-8555-3F530A2A852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D67C9-0BD5-48C9-90CE-F147E312D0FC}">
      <dsp:nvSpPr>
        <dsp:cNvPr id="0" name=""/>
        <dsp:cNvSpPr/>
      </dsp:nvSpPr>
      <dsp:spPr>
        <a:xfrm>
          <a:off x="0" y="23408"/>
          <a:ext cx="8496944" cy="3357899"/>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ru-RU" sz="3500" i="1" u="sng" kern="1200" dirty="0" smtClean="0"/>
            <a:t>Цитоплазма</a:t>
          </a:r>
          <a:r>
            <a:rPr lang="ru-RU" sz="3500" kern="1200" dirty="0" smtClean="0"/>
            <a:t>. Внутреннее содержимое клетки составляет цито­плазма — коллоидная фаза с различной степенью вязкости. Через цитоплазму осуществляется непосредственная связь между органеллами клетки.</a:t>
          </a:r>
          <a:endParaRPr lang="ru-RU" sz="3500" kern="1200" dirty="0"/>
        </a:p>
      </dsp:txBody>
      <dsp:txXfrm>
        <a:off x="163919" y="187327"/>
        <a:ext cx="8169106" cy="3030061"/>
      </dsp:txXfrm>
    </dsp:sp>
    <dsp:sp modelId="{B99CB305-C71F-4966-AAD6-E2BD683E7E01}">
      <dsp:nvSpPr>
        <dsp:cNvPr id="0" name=""/>
        <dsp:cNvSpPr/>
      </dsp:nvSpPr>
      <dsp:spPr>
        <a:xfrm>
          <a:off x="0" y="3482108"/>
          <a:ext cx="8496944" cy="3357899"/>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ru-RU" sz="3500" kern="1200" smtClean="0"/>
            <a:t>В цитоплазме располагаются ядра, мембранные структуры, ри­босомы, лизосомы, ломасомы, митохондрии, вакуоли.</a:t>
          </a:r>
          <a:endParaRPr lang="ru-RU" sz="3500" kern="1200"/>
        </a:p>
      </dsp:txBody>
      <dsp:txXfrm>
        <a:off x="163919" y="3646027"/>
        <a:ext cx="8169106" cy="3030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54D69-155E-41EE-8555-3F530A2A8527}">
      <dsp:nvSpPr>
        <dsp:cNvPr id="0" name=""/>
        <dsp:cNvSpPr/>
      </dsp:nvSpPr>
      <dsp:spPr>
        <a:xfrm>
          <a:off x="0" y="5621"/>
          <a:ext cx="8784976" cy="59904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ru-RU" sz="3200" b="1" i="1" kern="1200" smtClean="0"/>
            <a:t>Ядро — </a:t>
          </a:r>
          <a:r>
            <a:rPr lang="ru-RU" sz="3200" b="1" kern="1200" smtClean="0"/>
            <a:t>основная структура любого эукариотного организмаЯдро у грибов имеет четкие границы, определяемые двойной мембраной, содержит ядрышко и хрома-тиновую сеть. Ядерная мембрана имеет поры, через которые идет перенос макромолекул из ядра в цитоплазму. Цитоплазматическая мембрана выполняет несколько функций: увеличивает поверхность клетки, участвует в транспорте веществ, осуществляет другие метаболические процессы.</a:t>
          </a:r>
          <a:endParaRPr lang="ru-RU" sz="3200" kern="1200"/>
        </a:p>
      </dsp:txBody>
      <dsp:txXfrm>
        <a:off x="292427" y="298048"/>
        <a:ext cx="8200122" cy="54055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130BCC1-A467-4C4A-B52A-887849EB4D56}" type="datetimeFigureOut">
              <a:rPr lang="ru-RU" smtClean="0"/>
              <a:t>08.02.2012</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E1F24E0-BD4B-4CFA-9673-3D6F1DCA9883}"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130BCC1-A467-4C4A-B52A-887849EB4D56}" type="datetimeFigureOut">
              <a:rPr lang="ru-RU" smtClean="0"/>
              <a:t>08.02.2012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1F24E0-BD4B-4CFA-9673-3D6F1DCA9883}"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130BCC1-A467-4C4A-B52A-887849EB4D56}" type="datetimeFigureOut">
              <a:rPr lang="ru-RU" smtClean="0"/>
              <a:t>08.02.2012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1F24E0-BD4B-4CFA-9673-3D6F1DCA9883}"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130BCC1-A467-4C4A-B52A-887849EB4D56}" type="datetimeFigureOut">
              <a:rPr lang="ru-RU" smtClean="0"/>
              <a:t>08.02.2012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1F24E0-BD4B-4CFA-9673-3D6F1DCA9883}"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30BCC1-A467-4C4A-B52A-887849EB4D56}" type="datetimeFigureOut">
              <a:rPr lang="ru-RU" smtClean="0"/>
              <a:t>08.02.2012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1F24E0-BD4B-4CFA-9673-3D6F1DCA9883}"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130BCC1-A467-4C4A-B52A-887849EB4D56}" type="datetimeFigureOut">
              <a:rPr lang="ru-RU" smtClean="0"/>
              <a:t>08.02.2012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1F24E0-BD4B-4CFA-9673-3D6F1DCA9883}"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130BCC1-A467-4C4A-B52A-887849EB4D56}" type="datetimeFigureOut">
              <a:rPr lang="ru-RU" smtClean="0"/>
              <a:t>08.02.2012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E1F24E0-BD4B-4CFA-9673-3D6F1DCA9883}"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130BCC1-A467-4C4A-B52A-887849EB4D56}" type="datetimeFigureOut">
              <a:rPr lang="ru-RU" smtClean="0"/>
              <a:t>08.02.2012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E1F24E0-BD4B-4CFA-9673-3D6F1DCA9883}"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0BCC1-A467-4C4A-B52A-887849EB4D56}" type="datetimeFigureOut">
              <a:rPr lang="ru-RU" smtClean="0"/>
              <a:t>08.02.2012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E1F24E0-BD4B-4CFA-9673-3D6F1DCA988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30BCC1-A467-4C4A-B52A-887849EB4D56}" type="datetimeFigureOut">
              <a:rPr lang="ru-RU" smtClean="0"/>
              <a:t>08.02.2012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1F24E0-BD4B-4CFA-9673-3D6F1DCA988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30BCC1-A467-4C4A-B52A-887849EB4D56}" type="datetimeFigureOut">
              <a:rPr lang="ru-RU" smtClean="0"/>
              <a:t>08.02.2012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1F24E0-BD4B-4CFA-9673-3D6F1DCA9883}"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130BCC1-A467-4C4A-B52A-887849EB4D56}" type="datetimeFigureOut">
              <a:rPr lang="ru-RU" smtClean="0"/>
              <a:t>08.02.2012</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CE1F24E0-BD4B-4CFA-9673-3D6F1DCA9883}"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ru.wikipedia.org/wiki/%D0%A6%D0%B8%D1%82%D0%BE%D0%BF%D0%BB%D0%B0%D0%B7%D0%BC%D0%B0" TargetMode="External"/><Relationship Id="rId2" Type="http://schemas.openxmlformats.org/officeDocument/2006/relationships/hyperlink" Target="http://ru.wikipedia.org/wiki/%D0%9E%D1%81%D0%BC%D0%BE%D1%81" TargetMode="Externa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hyperlink" Target="http://ru.wikipedia.org/wiki/%D0%A0%D0%BE%D1%81%D1%82%D0%BE%D0%B2-%D0%BD%D0%B0-%D0%94%D0%BE%D0%BD%D1%83" TargetMode="External"/><Relationship Id="rId3" Type="http://schemas.openxmlformats.org/officeDocument/2006/relationships/hyperlink" Target="http://ru.wikipedia.org/wiki/1864" TargetMode="External"/><Relationship Id="rId7" Type="http://schemas.openxmlformats.org/officeDocument/2006/relationships/hyperlink" Target="http://ru.wikipedia.org/wiki/1920" TargetMode="External"/><Relationship Id="rId2" Type="http://schemas.openxmlformats.org/officeDocument/2006/relationships/image" Target="../media/image49.jpg"/><Relationship Id="rId1" Type="http://schemas.openxmlformats.org/officeDocument/2006/relationships/slideLayout" Target="../slideLayouts/slideLayout7.xml"/><Relationship Id="rId6" Type="http://schemas.openxmlformats.org/officeDocument/2006/relationships/hyperlink" Target="http://ru.wikipedia.org/wiki/20_%D0%B0%D0%BF%D1%80%D0%B5%D0%BB%D1%8F" TargetMode="External"/><Relationship Id="rId5" Type="http://schemas.openxmlformats.org/officeDocument/2006/relationships/hyperlink" Target="http://ru.wikipedia.org/wiki/%D0%9B%D0%B5%D0%BD%D0%B8%D0%BD%D0%B3%D1%80%D0%B0%D0%B4%D1%81%D0%BA%D0%B0%D1%8F_%D0%BE%D0%B1%D0%BB%D0%B0%D1%81%D1%82%D1%8C" TargetMode="External"/><Relationship Id="rId4" Type="http://schemas.openxmlformats.org/officeDocument/2006/relationships/hyperlink" Target="http://ru.wikipedia.org/w/index.php?title=%D0%9D%D0%B8%D0%B7%D1%8B_(%D0%9B%D0%B5%D0%BD%D0%B8%D0%BD%D0%B3%D1%80%D0%B0%D0%B4%D1%81%D0%BA%D0%B0%D1%8F_%D0%BE%D0%B1%D0%BB%D0%B0%D1%81%D1%82%D1%8C)&amp;action=edit&amp;redlink=1" TargetMode="External"/><Relationship Id="rId9" Type="http://schemas.openxmlformats.org/officeDocument/2006/relationships/hyperlink" Target="http://ru.wikipedia.org/wiki/%D0%92%D0%B8%D1%80%D1%83%D1%81%D0%BE%D0%BB%D0%BE%D0%B3%D0%B8%D1%8F"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hyperlink" Target="http://ru.wikipedia.org/wiki/%D0%9C%D0%B8%D0%BA%D1%80%D0%BE%D0%BE%D1%80%D0%B3%D0%B0%D0%BD%D0%B8%D0%B7%D0%BC" TargetMode="External"/><Relationship Id="rId7" Type="http://schemas.openxmlformats.org/officeDocument/2006/relationships/hyperlink" Target="http://ru.wikipedia.org/wiki/%D0%90%D0%BD%D1%82%D0%B8%D0%B1%D0%B8%D0%BE%D1%82%D0%B8%D0%BA" TargetMode="External"/><Relationship Id="rId2" Type="http://schemas.openxmlformats.org/officeDocument/2006/relationships/hyperlink" Target="http://ru.wikipedia.org/wiki/%D0%93%D1%80%D0%B5%D1%87%D0%B5%D1%81%D0%BA%D0%B8%D0%B9_%D1%8F%D0%B7%D1%8B%D0%BA" TargetMode="External"/><Relationship Id="rId1" Type="http://schemas.openxmlformats.org/officeDocument/2006/relationships/slideLayout" Target="../slideLayouts/slideLayout7.xml"/><Relationship Id="rId6" Type="http://schemas.openxmlformats.org/officeDocument/2006/relationships/hyperlink" Target="http://ru.wikipedia.org/wiki/%D0%91%D0%B0%D0%BA%D1%82%D0%B5%D1%80%D0%B8%D0%BE%D1%84%D0%B0%D0%B3" TargetMode="External"/><Relationship Id="rId5" Type="http://schemas.openxmlformats.org/officeDocument/2006/relationships/hyperlink" Target="http://ru.wikipedia.org/w/index.php?title=%D0%91%D0%B0%D0%BA%D1%82%D0%B5%D1%80%D0%B8%D0%BE%D0%BB%D0%B8%D0%B7%D0%B8%D0%BD&amp;action=edit&amp;redlink=1" TargetMode="External"/><Relationship Id="rId4" Type="http://schemas.openxmlformats.org/officeDocument/2006/relationships/hyperlink" Target="http://ru.wikipedia.org/wiki/%D0%A4%D0%B5%D1%80%D0%BC%D0%B5%D0%BD%D1%82" TargetMode="External"/><Relationship Id="rId9" Type="http://schemas.openxmlformats.org/officeDocument/2006/relationships/image" Target="../media/image57.jpg"/></Relationships>
</file>

<file path=ppt/slides/_rels/slide8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 Id="rId4" Type="http://schemas.openxmlformats.org/officeDocument/2006/relationships/image" Target="../media/image60.jpg"/></Relationships>
</file>

<file path=ppt/slides/_rels/slide8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b="1" dirty="0" smtClean="0"/>
              <a:t>Бактерии, грибы, дрожжи</a:t>
            </a:r>
            <a:endParaRPr lang="ru-RU" b="1"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886" y="2348880"/>
            <a:ext cx="4086225" cy="4114800"/>
          </a:xfrm>
          <a:prstGeom prst="rect">
            <a:avLst/>
          </a:prstGeom>
        </p:spPr>
      </p:pic>
    </p:spTree>
    <p:extLst>
      <p:ext uri="{BB962C8B-B14F-4D97-AF65-F5344CB8AC3E}">
        <p14:creationId xmlns:p14="http://schemas.microsoft.com/office/powerpoint/2010/main" val="71923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548680"/>
            <a:ext cx="1728192" cy="302433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92697"/>
            <a:ext cx="2952328" cy="3172974"/>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48680"/>
            <a:ext cx="2682602" cy="33169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5"/>
          <p:cNvSpPr>
            <a:spLocks noChangeArrowheads="1"/>
          </p:cNvSpPr>
          <p:nvPr/>
        </p:nvSpPr>
        <p:spPr bwMode="auto">
          <a:xfrm>
            <a:off x="508000" y="179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6"/>
          <p:cNvSpPr>
            <a:spLocks noChangeArrowheads="1"/>
          </p:cNvSpPr>
          <p:nvPr/>
        </p:nvSpPr>
        <p:spPr bwMode="auto">
          <a:xfrm>
            <a:off x="508000" y="310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7"/>
          <p:cNvSpPr>
            <a:spLocks noChangeArrowheads="1"/>
          </p:cNvSpPr>
          <p:nvPr/>
        </p:nvSpPr>
        <p:spPr bwMode="auto">
          <a:xfrm>
            <a:off x="508000" y="3862656"/>
            <a:ext cx="861652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                                    б)                                    в)</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0" u="none" strike="noStrike" cap="none" normalizeH="0" baseline="0" dirty="0" smtClean="0">
                <a:ln>
                  <a:noFill/>
                </a:ln>
                <a:solidFill>
                  <a:schemeClr val="tx1"/>
                </a:solidFill>
                <a:effectLst/>
                <a:ea typeface="Times New Roman" pitchFamily="18" charset="0"/>
                <a:cs typeface="Arial" pitchFamily="34" charset="0"/>
                <a:sym typeface="Symbol" pitchFamily="18" charset="2"/>
              </a:rPr>
              <a:t></a:t>
            </a:r>
            <a:r>
              <a:rPr kumimoji="0" lang="ru-RU" sz="2000" b="0" u="none" strike="noStrike" cap="none" normalizeH="0" baseline="0" dirty="0" smtClean="0">
                <a:ln>
                  <a:noFill/>
                </a:ln>
                <a:solidFill>
                  <a:schemeClr val="tx1"/>
                </a:solidFill>
                <a:effectLst/>
                <a:ea typeface="Times New Roman" pitchFamily="18" charset="0"/>
                <a:cs typeface="Arial" pitchFamily="34" charset="0"/>
              </a:rPr>
              <a:t> Расположение жгутиков: </a:t>
            </a:r>
            <a:r>
              <a:rPr kumimoji="0" lang="ru-RU" sz="2000" b="0" u="none" strike="noStrike" cap="none" normalizeH="0" baseline="0" dirty="0" smtClean="0">
                <a:ln>
                  <a:noFill/>
                </a:ln>
                <a:solidFill>
                  <a:schemeClr val="tx1"/>
                </a:solidFill>
                <a:effectLst/>
                <a:ea typeface="Times New Roman" pitchFamily="18" charset="0"/>
                <a:cs typeface="Arial" pitchFamily="34" charset="0"/>
                <a:sym typeface="Symbol" pitchFamily="18" charset="2"/>
              </a:rPr>
              <a:t>а </a:t>
            </a:r>
            <a:r>
              <a:rPr kumimoji="0" lang="ru-RU" sz="2000" b="0" u="none" strike="noStrike" cap="none" normalizeH="0" baseline="0" dirty="0" smtClean="0">
                <a:ln>
                  <a:noFill/>
                </a:ln>
                <a:solidFill>
                  <a:schemeClr val="tx1"/>
                </a:solidFill>
                <a:effectLst/>
                <a:ea typeface="Times New Roman" pitchFamily="18" charset="0"/>
                <a:cs typeface="Arial" pitchFamily="34" charset="0"/>
              </a:rPr>
              <a:t> </a:t>
            </a:r>
            <a:r>
              <a:rPr kumimoji="0" lang="ru-RU" sz="2000" b="0" u="none" strike="noStrike" cap="none" normalizeH="0" baseline="0" dirty="0" err="1" smtClean="0">
                <a:ln>
                  <a:noFill/>
                </a:ln>
                <a:solidFill>
                  <a:schemeClr val="tx1"/>
                </a:solidFill>
                <a:effectLst/>
                <a:ea typeface="Times New Roman" pitchFamily="18" charset="0"/>
                <a:cs typeface="Arial" pitchFamily="34" charset="0"/>
              </a:rPr>
              <a:t>монотрихиальное</a:t>
            </a:r>
            <a:r>
              <a:rPr kumimoji="0" lang="ru-RU" sz="2000" b="0" u="none" strike="noStrike" cap="none" normalizeH="0" baseline="0" dirty="0" smtClean="0">
                <a:ln>
                  <a:noFill/>
                </a:ln>
                <a:solidFill>
                  <a:schemeClr val="tx1"/>
                </a:solidFill>
                <a:effectLst/>
                <a:ea typeface="Times New Roman" pitchFamily="18" charset="0"/>
                <a:cs typeface="Arial" pitchFamily="34" charset="0"/>
              </a:rPr>
              <a:t> расположение; </a:t>
            </a:r>
            <a:endParaRPr kumimoji="0" lang="ru-RU" sz="2000" b="0" u="none" strike="noStrike" cap="none" normalizeH="0" baseline="0" dirty="0" smtClean="0">
              <a:ln>
                <a:noFill/>
              </a:ln>
              <a:solidFill>
                <a:schemeClr val="tx1"/>
              </a:solidFill>
              <a:effectLst/>
              <a:cs typeface="Arial" pitchFamily="34" charset="0"/>
              <a:sym typeface="Symbol" pitchFamily="18" charset="2"/>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0" u="none" strike="noStrike" cap="none" normalizeH="0" baseline="0" dirty="0" smtClean="0">
                <a:ln>
                  <a:noFill/>
                </a:ln>
                <a:solidFill>
                  <a:schemeClr val="tx1"/>
                </a:solidFill>
                <a:effectLst/>
                <a:ea typeface="Times New Roman" pitchFamily="18" charset="0"/>
                <a:cs typeface="Arial" pitchFamily="34" charset="0"/>
                <a:sym typeface="Symbol" pitchFamily="18" charset="2"/>
              </a:rPr>
              <a:t>б </a:t>
            </a:r>
            <a:r>
              <a:rPr kumimoji="0" lang="ru-RU" sz="2000" b="0" u="none" strike="noStrike" cap="none" normalizeH="0" baseline="0" dirty="0" smtClean="0">
                <a:ln>
                  <a:noFill/>
                </a:ln>
                <a:solidFill>
                  <a:schemeClr val="tx1"/>
                </a:solidFill>
                <a:effectLst/>
                <a:ea typeface="Times New Roman" pitchFamily="18" charset="0"/>
                <a:cs typeface="Arial" pitchFamily="34" charset="0"/>
              </a:rPr>
              <a:t> </a:t>
            </a:r>
            <a:r>
              <a:rPr kumimoji="0" lang="ru-RU" sz="2000" b="0" u="none" strike="noStrike" cap="none" normalizeH="0" baseline="0" dirty="0" err="1" smtClean="0">
                <a:ln>
                  <a:noFill/>
                </a:ln>
                <a:solidFill>
                  <a:schemeClr val="tx1"/>
                </a:solidFill>
                <a:effectLst/>
                <a:ea typeface="Times New Roman" pitchFamily="18" charset="0"/>
                <a:cs typeface="Arial" pitchFamily="34" charset="0"/>
              </a:rPr>
              <a:t>политрихиальное</a:t>
            </a:r>
            <a:r>
              <a:rPr kumimoji="0" lang="ru-RU" sz="2000" b="0" u="none" strike="noStrike" cap="none" normalizeH="0" baseline="0" dirty="0" smtClean="0">
                <a:ln>
                  <a:noFill/>
                </a:ln>
                <a:solidFill>
                  <a:schemeClr val="tx1"/>
                </a:solidFill>
                <a:effectLst/>
                <a:ea typeface="Times New Roman" pitchFamily="18" charset="0"/>
                <a:cs typeface="Arial" pitchFamily="34" charset="0"/>
              </a:rPr>
              <a:t> расположение; в </a:t>
            </a:r>
            <a:r>
              <a:rPr kumimoji="0" lang="ru-RU" sz="2000" b="0" u="none" strike="noStrike" cap="none" normalizeH="0" baseline="0" dirty="0" smtClean="0">
                <a:ln>
                  <a:noFill/>
                </a:ln>
                <a:solidFill>
                  <a:schemeClr val="tx1"/>
                </a:solidFill>
                <a:effectLst/>
                <a:ea typeface="Times New Roman" pitchFamily="18" charset="0"/>
                <a:cs typeface="Arial" pitchFamily="34" charset="0"/>
                <a:sym typeface="Symbol" pitchFamily="18" charset="2"/>
              </a:rPr>
              <a:t></a:t>
            </a:r>
            <a:r>
              <a:rPr kumimoji="0" lang="ru-RU" sz="2000" b="0" u="none" strike="noStrike" cap="none" normalizeH="0" baseline="0" dirty="0" smtClean="0">
                <a:ln>
                  <a:noFill/>
                </a:ln>
                <a:solidFill>
                  <a:schemeClr val="tx1"/>
                </a:solidFill>
                <a:effectLst/>
                <a:ea typeface="Times New Roman" pitchFamily="18" charset="0"/>
                <a:cs typeface="Arial" pitchFamily="34" charset="0"/>
              </a:rPr>
              <a:t> </a:t>
            </a:r>
            <a:r>
              <a:rPr kumimoji="0" lang="ru-RU" sz="2000" b="0" u="none" strike="noStrike" cap="none" normalizeH="0" baseline="0" dirty="0" err="1" smtClean="0">
                <a:ln>
                  <a:noFill/>
                </a:ln>
                <a:solidFill>
                  <a:schemeClr val="tx1"/>
                </a:solidFill>
                <a:effectLst/>
                <a:ea typeface="Times New Roman" pitchFamily="18" charset="0"/>
                <a:cs typeface="Arial" pitchFamily="34" charset="0"/>
              </a:rPr>
              <a:t>перитрихиальное</a:t>
            </a:r>
            <a:r>
              <a:rPr kumimoji="0" lang="ru-RU" sz="2000" b="0" u="none" strike="noStrike" cap="none" normalizeH="0" baseline="0" dirty="0" smtClean="0">
                <a:ln>
                  <a:noFill/>
                </a:ln>
                <a:solidFill>
                  <a:schemeClr val="tx1"/>
                </a:solidFill>
                <a:effectLst/>
                <a:ea typeface="Times New Roman" pitchFamily="18" charset="0"/>
                <a:cs typeface="Arial" pitchFamily="34" charset="0"/>
              </a:rPr>
              <a:t> расположение</a:t>
            </a:r>
            <a:endParaRPr kumimoji="0" lang="ru-RU" sz="2000" b="0" u="none" strike="noStrike" cap="none" normalizeH="0" baseline="0" dirty="0" smtClean="0">
              <a:ln>
                <a:noFill/>
              </a:ln>
              <a:solidFill>
                <a:schemeClr val="tx1"/>
              </a:solidFill>
              <a:effectLst/>
              <a:cs typeface="Arial" pitchFamily="34" charset="0"/>
              <a:sym typeface="Symbol" pitchFamily="18" charset="2"/>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endParaRPr>
          </a:p>
        </p:txBody>
      </p:sp>
    </p:spTree>
    <p:extLst>
      <p:ext uri="{BB962C8B-B14F-4D97-AF65-F5344CB8AC3E}">
        <p14:creationId xmlns:p14="http://schemas.microsoft.com/office/powerpoint/2010/main" val="2802528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К уроку биологии. Строение и жизнедеятельность бактерий. 6 класс. Июдина Л.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784976" cy="621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6247864"/>
          </a:xfrm>
          <a:prstGeom prst="rect">
            <a:avLst/>
          </a:prstGeom>
        </p:spPr>
        <p:txBody>
          <a:bodyPr wrap="square">
            <a:spAutoFit/>
          </a:bodyPr>
          <a:lstStyle/>
          <a:p>
            <a:pPr hangingPunct="0"/>
            <a:r>
              <a:rPr lang="ru-RU" sz="4000" b="1" i="1" u="sng" dirty="0">
                <a:latin typeface="+mj-lt"/>
              </a:rPr>
              <a:t>Клеточная оболочка</a:t>
            </a:r>
            <a:r>
              <a:rPr lang="ru-RU" sz="4000" b="1" u="sng" dirty="0">
                <a:latin typeface="+mj-lt"/>
              </a:rPr>
              <a:t> </a:t>
            </a:r>
            <a:r>
              <a:rPr lang="ru-RU" sz="4000" b="1" dirty="0">
                <a:latin typeface="+mj-lt"/>
              </a:rPr>
              <a:t>плотная, бесцветная, обладает упругостью и эластичностью, служит защитой от неблагоприятных внешних воздействий, участвует в обмене веществ в клетке. Оболочка проницаема для воды и низкомолекулярных веществ, имеет слоистое строение. Толщина клеточной стенки 10-35 </a:t>
            </a:r>
            <a:r>
              <a:rPr lang="ru-RU" sz="4000" b="1" dirty="0" err="1">
                <a:latin typeface="+mj-lt"/>
              </a:rPr>
              <a:t>нм</a:t>
            </a:r>
            <a:r>
              <a:rPr lang="ru-RU" sz="4000" b="1" dirty="0">
                <a:latin typeface="+mj-lt"/>
              </a:rPr>
              <a:t>. </a:t>
            </a:r>
          </a:p>
        </p:txBody>
      </p:sp>
    </p:spTree>
    <p:extLst>
      <p:ext uri="{BB962C8B-B14F-4D97-AF65-F5344CB8AC3E}">
        <p14:creationId xmlns:p14="http://schemas.microsoft.com/office/powerpoint/2010/main" val="1295591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0"/>
            <a:ext cx="7848872" cy="3600986"/>
          </a:xfrm>
          <a:prstGeom prst="rect">
            <a:avLst/>
          </a:prstGeom>
        </p:spPr>
        <p:txBody>
          <a:bodyPr wrap="square">
            <a:spAutoFit/>
          </a:bodyPr>
          <a:lstStyle/>
          <a:p>
            <a:r>
              <a:rPr lang="ru-RU" sz="3200" dirty="0">
                <a:solidFill>
                  <a:srgbClr val="FFC000"/>
                </a:solidFill>
              </a:rPr>
              <a:t>Химический состав оболочки неоднороден, резко отличен от оболочек высших растений. В ее состав входят специфические полимерные комплексы.  Главным </a:t>
            </a:r>
            <a:r>
              <a:rPr lang="ru-RU" sz="3600" dirty="0">
                <a:solidFill>
                  <a:srgbClr val="FFC000"/>
                </a:solidFill>
              </a:rPr>
              <a:t>компонентом</a:t>
            </a:r>
            <a:r>
              <a:rPr lang="ru-RU" sz="3200" dirty="0">
                <a:solidFill>
                  <a:srgbClr val="FFC000"/>
                </a:solidFill>
              </a:rPr>
              <a:t> клеточной стенки бактерии является особый только им присущий </a:t>
            </a:r>
            <a:r>
              <a:rPr lang="ru-RU" sz="3200" dirty="0" err="1" smtClean="0">
                <a:solidFill>
                  <a:srgbClr val="FFC000"/>
                </a:solidFill>
              </a:rPr>
              <a:t>гетерополимер</a:t>
            </a:r>
            <a:r>
              <a:rPr lang="ru-RU" sz="3200" dirty="0" smtClean="0">
                <a:solidFill>
                  <a:srgbClr val="FFC000"/>
                </a:solidFill>
              </a:rPr>
              <a:t>  - </a:t>
            </a:r>
            <a:r>
              <a:rPr lang="ru-RU" sz="3200" i="1" u="sng" dirty="0" err="1" smtClean="0">
                <a:solidFill>
                  <a:srgbClr val="FFC000"/>
                </a:solidFill>
              </a:rPr>
              <a:t>пептидогликан</a:t>
            </a:r>
            <a:r>
              <a:rPr lang="ru-RU" sz="3200" i="1" dirty="0">
                <a:solidFill>
                  <a:srgbClr val="FFC000"/>
                </a:solidFill>
              </a:rPr>
              <a:t>.</a:t>
            </a:r>
            <a:r>
              <a:rPr lang="ru-RU" sz="3200" dirty="0">
                <a:solidFill>
                  <a:srgbClr val="FFC000"/>
                </a:solidFill>
              </a:rPr>
              <a:t>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49" y="4005064"/>
            <a:ext cx="3384376" cy="2376264"/>
          </a:xfrm>
          <a:prstGeom prst="rect">
            <a:avLst/>
          </a:prstGeom>
        </p:spPr>
      </p:pic>
    </p:spTree>
    <p:extLst>
      <p:ext uri="{BB962C8B-B14F-4D97-AF65-F5344CB8AC3E}">
        <p14:creationId xmlns:p14="http://schemas.microsoft.com/office/powerpoint/2010/main" val="2116771288"/>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6632"/>
            <a:ext cx="8640960" cy="5016758"/>
          </a:xfrm>
          <a:prstGeom prst="rect">
            <a:avLst/>
          </a:prstGeom>
        </p:spPr>
        <p:txBody>
          <a:bodyPr wrap="square">
            <a:spAutoFit/>
          </a:bodyPr>
          <a:lstStyle/>
          <a:p>
            <a:r>
              <a:rPr lang="ru-RU" sz="3200" dirty="0">
                <a:solidFill>
                  <a:srgbClr val="FFC000"/>
                </a:solidFill>
              </a:rPr>
              <a:t>Количественное содержание </a:t>
            </a:r>
            <a:r>
              <a:rPr lang="ru-RU" sz="3200" dirty="0" err="1">
                <a:solidFill>
                  <a:srgbClr val="FFC000"/>
                </a:solidFill>
              </a:rPr>
              <a:t>пептидогликана</a:t>
            </a:r>
            <a:r>
              <a:rPr lang="ru-RU" sz="3200" dirty="0">
                <a:solidFill>
                  <a:srgbClr val="FFC000"/>
                </a:solidFill>
              </a:rPr>
              <a:t> определяет </a:t>
            </a:r>
            <a:r>
              <a:rPr lang="ru-RU" sz="3200" u="sng" dirty="0">
                <a:solidFill>
                  <a:srgbClr val="FFC000"/>
                </a:solidFill>
              </a:rPr>
              <a:t>характер окраски бактерий</a:t>
            </a:r>
            <a:r>
              <a:rPr lang="ru-RU" sz="3200" dirty="0">
                <a:solidFill>
                  <a:srgbClr val="FFC000"/>
                </a:solidFill>
              </a:rPr>
              <a:t> и </a:t>
            </a:r>
            <a:r>
              <a:rPr lang="ru-RU" sz="3200" u="sng" dirty="0">
                <a:solidFill>
                  <a:srgbClr val="FFC000"/>
                </a:solidFill>
              </a:rPr>
              <a:t>других прокариот по Грамму</a:t>
            </a:r>
            <a:r>
              <a:rPr lang="ru-RU" sz="3200" dirty="0">
                <a:solidFill>
                  <a:srgbClr val="FFC000"/>
                </a:solidFill>
              </a:rPr>
              <a:t>. Те из них, которые содержат в клеточной стенке большое количество (около90% </a:t>
            </a:r>
            <a:r>
              <a:rPr lang="ru-RU" sz="3200" dirty="0" err="1">
                <a:solidFill>
                  <a:srgbClr val="FFC000"/>
                </a:solidFill>
              </a:rPr>
              <a:t>пептидогликана</a:t>
            </a:r>
            <a:r>
              <a:rPr lang="ru-RU" sz="3200" dirty="0">
                <a:solidFill>
                  <a:srgbClr val="FFC000"/>
                </a:solidFill>
              </a:rPr>
              <a:t>) окрашиваются по Грамму в сине- фиолетовый цвет и их называют </a:t>
            </a:r>
            <a:r>
              <a:rPr lang="ru-RU" sz="3200" u="sng" dirty="0">
                <a:solidFill>
                  <a:srgbClr val="FFC000"/>
                </a:solidFill>
              </a:rPr>
              <a:t>грамположительными, </a:t>
            </a:r>
            <a:r>
              <a:rPr lang="ru-RU" sz="3200" dirty="0">
                <a:solidFill>
                  <a:srgbClr val="FFC000"/>
                </a:solidFill>
              </a:rPr>
              <a:t>все другие, содержащие в оболочке 5-20% </a:t>
            </a:r>
            <a:r>
              <a:rPr lang="ru-RU" sz="3200" dirty="0" err="1">
                <a:solidFill>
                  <a:srgbClr val="FFC000"/>
                </a:solidFill>
              </a:rPr>
              <a:t>пептидогликана</a:t>
            </a:r>
            <a:r>
              <a:rPr lang="ru-RU" sz="3200" dirty="0">
                <a:solidFill>
                  <a:srgbClr val="FFC000"/>
                </a:solidFill>
              </a:rPr>
              <a:t>,- в розовый цвет и их называют </a:t>
            </a:r>
            <a:r>
              <a:rPr lang="ru-RU" sz="3200" u="sng" dirty="0">
                <a:solidFill>
                  <a:srgbClr val="FFC000"/>
                </a:solidFill>
              </a:rPr>
              <a:t>грамотрицательными</a:t>
            </a:r>
            <a:r>
              <a:rPr lang="ru-RU" sz="3200" u="sng" dirty="0" smtClean="0">
                <a:solidFill>
                  <a:srgbClr val="FFC000"/>
                </a:solidFill>
              </a:rPr>
              <a:t>.</a:t>
            </a:r>
            <a:endParaRPr lang="ru-RU" sz="3200" u="sng" dirty="0">
              <a:solidFill>
                <a:srgbClr val="FFC000"/>
              </a:solidFill>
            </a:endParaRPr>
          </a:p>
        </p:txBody>
      </p:sp>
    </p:spTree>
    <p:extLst>
      <p:ext uri="{BB962C8B-B14F-4D97-AF65-F5344CB8AC3E}">
        <p14:creationId xmlns:p14="http://schemas.microsoft.com/office/powerpoint/2010/main" val="161356560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16632"/>
            <a:ext cx="8424936" cy="6986528"/>
          </a:xfrm>
          <a:prstGeom prst="rect">
            <a:avLst/>
          </a:prstGeom>
        </p:spPr>
        <p:txBody>
          <a:bodyPr wrap="square">
            <a:spAutoFit/>
          </a:bodyPr>
          <a:lstStyle/>
          <a:p>
            <a:pPr hangingPunct="0"/>
            <a:r>
              <a:rPr lang="ru-RU" sz="3200" b="1" dirty="0">
                <a:solidFill>
                  <a:srgbClr val="FFC000"/>
                </a:solidFill>
              </a:rPr>
              <a:t>Цитоплазма –содержимое клетки, за исключением ядра. Цитоплазма имеет сложный изменяющийся химический состав. Основными химическими соединениями являются белки, нуклеиновые кислоты, липиды, Н</a:t>
            </a:r>
            <a:r>
              <a:rPr lang="ru-RU" sz="3200" b="1" baseline="-25000" dirty="0">
                <a:solidFill>
                  <a:srgbClr val="FFC000"/>
                </a:solidFill>
              </a:rPr>
              <a:t>2</a:t>
            </a:r>
            <a:r>
              <a:rPr lang="ru-RU" sz="3200" b="1" dirty="0">
                <a:solidFill>
                  <a:srgbClr val="FFC000"/>
                </a:solidFill>
              </a:rPr>
              <a:t>О. В цитоплазме содержатся рибосомы, </a:t>
            </a:r>
            <a:r>
              <a:rPr lang="ru-RU" sz="3200" b="1" dirty="0" err="1">
                <a:solidFill>
                  <a:srgbClr val="FFC000"/>
                </a:solidFill>
              </a:rPr>
              <a:t>мезосомы</a:t>
            </a:r>
            <a:r>
              <a:rPr lang="ru-RU" sz="3200" b="1" dirty="0">
                <a:solidFill>
                  <a:srgbClr val="FFC000"/>
                </a:solidFill>
              </a:rPr>
              <a:t>, включения (липиды, углеводы, сера и др.)</a:t>
            </a:r>
          </a:p>
          <a:p>
            <a:r>
              <a:rPr lang="ru-RU" sz="3200" b="1" dirty="0">
                <a:solidFill>
                  <a:srgbClr val="FFC000"/>
                </a:solidFill>
              </a:rPr>
              <a:t>Поверхностный слой цитоплазмы более плотный, обладает полупроницаемостью - </a:t>
            </a:r>
            <a:r>
              <a:rPr lang="ru-RU" sz="3200" b="1" dirty="0" err="1">
                <a:solidFill>
                  <a:srgbClr val="FFC000"/>
                </a:solidFill>
              </a:rPr>
              <a:t>цитоплазмотическая</a:t>
            </a:r>
            <a:r>
              <a:rPr lang="ru-RU" sz="3200" b="1" dirty="0">
                <a:solidFill>
                  <a:srgbClr val="FFC000"/>
                </a:solidFill>
              </a:rPr>
              <a:t> мембрана. Выполняет важную роль в </a:t>
            </a:r>
            <a:r>
              <a:rPr lang="ru-RU" sz="3200" b="1" u="sng" dirty="0">
                <a:solidFill>
                  <a:srgbClr val="FFC000"/>
                </a:solidFill>
              </a:rPr>
              <a:t>обмене веществ между клеткой и окружающей средой</a:t>
            </a:r>
            <a:endParaRPr lang="ru-RU" sz="3200" b="1" dirty="0">
              <a:solidFill>
                <a:srgbClr val="FFC000"/>
              </a:solidFill>
            </a:endParaRPr>
          </a:p>
        </p:txBody>
      </p:sp>
    </p:spTree>
    <p:extLst>
      <p:ext uri="{BB962C8B-B14F-4D97-AF65-F5344CB8AC3E}">
        <p14:creationId xmlns:p14="http://schemas.microsoft.com/office/powerpoint/2010/main" val="258160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К уроку биологии. Строение и жизнедеятельность бактерий. 6 класс. Июдина Л.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08912" cy="636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9001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Спорообразование.</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59" y="2636912"/>
            <a:ext cx="4032449" cy="3960440"/>
          </a:xfrm>
          <a:prstGeom prst="rect">
            <a:avLst/>
          </a:prstGeom>
        </p:spPr>
      </p:pic>
    </p:spTree>
    <p:extLst>
      <p:ext uri="{BB962C8B-B14F-4D97-AF65-F5344CB8AC3E}">
        <p14:creationId xmlns:p14="http://schemas.microsoft.com/office/powerpoint/2010/main" val="2375697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69328"/>
            <a:ext cx="8208912" cy="4401205"/>
          </a:xfrm>
          <a:prstGeom prst="rect">
            <a:avLst/>
          </a:prstGeom>
        </p:spPr>
        <p:txBody>
          <a:bodyPr wrap="square">
            <a:spAutoFit/>
          </a:bodyPr>
          <a:lstStyle/>
          <a:p>
            <a:pPr hangingPunct="0"/>
            <a:r>
              <a:rPr lang="ru-RU" sz="2800" b="1" u="sng" dirty="0">
                <a:solidFill>
                  <a:srgbClr val="FFC000"/>
                </a:solidFill>
              </a:rPr>
              <a:t>Споры</a:t>
            </a:r>
            <a:r>
              <a:rPr lang="ru-RU" sz="2800" b="1" dirty="0">
                <a:solidFill>
                  <a:srgbClr val="FFC000"/>
                </a:solidFill>
              </a:rPr>
              <a:t>- это покоящиеся клетки, </a:t>
            </a:r>
            <a:r>
              <a:rPr lang="ru-RU" sz="2800" b="1" dirty="0" smtClean="0">
                <a:solidFill>
                  <a:srgbClr val="FFC000"/>
                </a:solidFill>
              </a:rPr>
              <a:t>обладающие  устойчивостью </a:t>
            </a:r>
            <a:r>
              <a:rPr lang="ru-RU" sz="2800" b="1" dirty="0">
                <a:solidFill>
                  <a:srgbClr val="FFC000"/>
                </a:solidFill>
              </a:rPr>
              <a:t>к  неблагоприятным факторам внешней среды, служащие для </a:t>
            </a:r>
          </a:p>
          <a:p>
            <a:pPr hangingPunct="0"/>
            <a:r>
              <a:rPr lang="ru-RU" sz="2800" b="1" dirty="0">
                <a:solidFill>
                  <a:srgbClr val="FFC000"/>
                </a:solidFill>
              </a:rPr>
              <a:t>сохранения вида.  Спорообразование происходит почти исключительно у палочковидных бактерий. В клетке бактерий образуется только одна </a:t>
            </a:r>
            <a:r>
              <a:rPr lang="ru-RU" sz="2800" b="1" u="sng" dirty="0">
                <a:solidFill>
                  <a:srgbClr val="FFC000"/>
                </a:solidFill>
              </a:rPr>
              <a:t>спора. </a:t>
            </a:r>
          </a:p>
          <a:p>
            <a:r>
              <a:rPr lang="ru-RU" sz="2800" b="1" dirty="0">
                <a:solidFill>
                  <a:srgbClr val="FFC000"/>
                </a:solidFill>
              </a:rPr>
              <a:t>Спорообразование обычно наступает при обеднении среды  питательными веществами или при накоплении в ней продуктов обмена.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4470533"/>
            <a:ext cx="2557636" cy="2270835"/>
          </a:xfrm>
          <a:prstGeom prst="rect">
            <a:avLst/>
          </a:prstGeom>
        </p:spPr>
      </p:pic>
    </p:spTree>
    <p:extLst>
      <p:ext uri="{BB962C8B-B14F-4D97-AF65-F5344CB8AC3E}">
        <p14:creationId xmlns:p14="http://schemas.microsoft.com/office/powerpoint/2010/main" val="125839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836713"/>
            <a:ext cx="8352928" cy="2585323"/>
          </a:xfrm>
          <a:prstGeom prst="rect">
            <a:avLst/>
          </a:prstGeom>
        </p:spPr>
        <p:txBody>
          <a:bodyPr wrap="square">
            <a:spAutoFit/>
          </a:bodyPr>
          <a:lstStyle/>
          <a:p>
            <a:r>
              <a:rPr lang="ru-RU" sz="5400" b="1" u="sng" dirty="0" smtClean="0">
                <a:solidFill>
                  <a:srgbClr val="FFC000"/>
                </a:solidFill>
              </a:rPr>
              <a:t>В клетке всегда образуется только одна спора.</a:t>
            </a:r>
            <a:endParaRPr lang="ru-RU" sz="5400" b="1" u="sng" dirty="0">
              <a:solidFill>
                <a:srgbClr val="FFC00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924944"/>
            <a:ext cx="3434572" cy="35283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25229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 уроку биологии. Строение и жизнедеятельность бактерий. 6 класс. Июдина Л.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568952"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405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1220" y="278947"/>
            <a:ext cx="8424936" cy="1200329"/>
          </a:xfrm>
          <a:prstGeom prst="rect">
            <a:avLst/>
          </a:prstGeom>
        </p:spPr>
        <p:txBody>
          <a:bodyPr wrap="square">
            <a:spAutoFit/>
          </a:bodyPr>
          <a:lstStyle/>
          <a:p>
            <a:r>
              <a:rPr lang="ru-RU" sz="3600" b="1" dirty="0">
                <a:solidFill>
                  <a:srgbClr val="FFC000"/>
                </a:solidFill>
              </a:rPr>
              <a:t>Основными стадиями спорообразования являются</a:t>
            </a:r>
            <a:r>
              <a:rPr lang="ru-RU" dirty="0"/>
              <a:t>:</a:t>
            </a:r>
          </a:p>
        </p:txBody>
      </p:sp>
      <p:sp>
        <p:nvSpPr>
          <p:cNvPr id="3" name="Прямоугольник 2"/>
          <p:cNvSpPr/>
          <p:nvPr/>
        </p:nvSpPr>
        <p:spPr>
          <a:xfrm>
            <a:off x="611560" y="2413338"/>
            <a:ext cx="8352928" cy="2308324"/>
          </a:xfrm>
          <a:prstGeom prst="rect">
            <a:avLst/>
          </a:prstGeom>
        </p:spPr>
        <p:txBody>
          <a:bodyPr wrap="square">
            <a:spAutoFit/>
          </a:bodyPr>
          <a:lstStyle/>
          <a:p>
            <a:r>
              <a:rPr lang="ru-RU" b="1" dirty="0"/>
              <a:t>1. </a:t>
            </a:r>
            <a:r>
              <a:rPr lang="ru-RU" sz="2400" b="1" u="sng" dirty="0"/>
              <a:t>Подготовительная стадия</a:t>
            </a:r>
            <a:r>
              <a:rPr lang="ru-RU" sz="2400" b="1" dirty="0"/>
              <a:t>. Процессу предшествует перестройка генетического аппарата клетки: ядерная ДНК вытягивается в виде нити и концентрируется у одного из полюсов клетки либо в центре в зависимости от вида бактерий. Эта часть клетки называется </a:t>
            </a:r>
            <a:r>
              <a:rPr lang="ru-RU" sz="2400" b="1" i="1" dirty="0" err="1"/>
              <a:t>спорогенной</a:t>
            </a:r>
            <a:r>
              <a:rPr lang="ru-RU" sz="2400" b="1" i="1" dirty="0"/>
              <a:t> зоной.</a:t>
            </a:r>
            <a:endParaRPr lang="ru-RU" sz="2400" b="1" dirty="0"/>
          </a:p>
        </p:txBody>
      </p:sp>
    </p:spTree>
    <p:extLst>
      <p:ext uri="{BB962C8B-B14F-4D97-AF65-F5344CB8AC3E}">
        <p14:creationId xmlns:p14="http://schemas.microsoft.com/office/powerpoint/2010/main" val="3867565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9"/>
            <a:ext cx="8424936" cy="5078313"/>
          </a:xfrm>
          <a:prstGeom prst="rect">
            <a:avLst/>
          </a:prstGeom>
        </p:spPr>
        <p:txBody>
          <a:bodyPr wrap="square">
            <a:spAutoFit/>
          </a:bodyPr>
          <a:lstStyle/>
          <a:p>
            <a:r>
              <a:rPr lang="ru-RU" sz="3200" b="1" dirty="0"/>
              <a:t>2</a:t>
            </a:r>
            <a:r>
              <a:rPr lang="ru-RU" sz="3600" b="1" dirty="0">
                <a:solidFill>
                  <a:srgbClr val="00B0F0"/>
                </a:solidFill>
              </a:rPr>
              <a:t>. Образование </a:t>
            </a:r>
            <a:r>
              <a:rPr lang="ru-RU" sz="3600" b="1" dirty="0" err="1">
                <a:solidFill>
                  <a:srgbClr val="00B0F0"/>
                </a:solidFill>
              </a:rPr>
              <a:t>проспоры</a:t>
            </a:r>
            <a:r>
              <a:rPr lang="ru-RU" sz="3600" b="1" dirty="0">
                <a:solidFill>
                  <a:srgbClr val="00B0F0"/>
                </a:solidFill>
              </a:rPr>
              <a:t>. В </a:t>
            </a:r>
            <a:r>
              <a:rPr lang="ru-RU" sz="3600" b="1" dirty="0" err="1">
                <a:solidFill>
                  <a:srgbClr val="00B0F0"/>
                </a:solidFill>
              </a:rPr>
              <a:t>спорогенной</a:t>
            </a:r>
            <a:r>
              <a:rPr lang="ru-RU" sz="3600" b="1" dirty="0">
                <a:solidFill>
                  <a:srgbClr val="00B0F0"/>
                </a:solidFill>
              </a:rPr>
              <a:t> зоне происходит обезвоживание и уплотнение цитоплазмы и обособление этой зоны с помощью перегородки, образующейся из цитоплазматической мембраны.</a:t>
            </a:r>
          </a:p>
          <a:p>
            <a:r>
              <a:rPr lang="ru-RU" sz="3600" b="1" dirty="0">
                <a:solidFill>
                  <a:srgbClr val="00B0F0"/>
                </a:solidFill>
              </a:rPr>
              <a:t>	</a:t>
            </a:r>
            <a:r>
              <a:rPr lang="ru-RU" sz="3600" b="1" i="1" dirty="0" err="1">
                <a:solidFill>
                  <a:srgbClr val="00B0F0"/>
                </a:solidFill>
              </a:rPr>
              <a:t>Проспора</a:t>
            </a:r>
            <a:r>
              <a:rPr lang="ru-RU" sz="3600" b="1" i="1" dirty="0">
                <a:solidFill>
                  <a:srgbClr val="00B0F0"/>
                </a:solidFill>
              </a:rPr>
              <a:t> –</a:t>
            </a:r>
            <a:r>
              <a:rPr lang="ru-RU" sz="3600" b="1" dirty="0">
                <a:solidFill>
                  <a:srgbClr val="00B0F0"/>
                </a:solidFill>
              </a:rPr>
              <a:t> структура, располагающаяся внутри клетки и отделенная от нее двумя мембранами</a:t>
            </a:r>
          </a:p>
        </p:txBody>
      </p:sp>
    </p:spTree>
    <p:extLst>
      <p:ext uri="{BB962C8B-B14F-4D97-AF65-F5344CB8AC3E}">
        <p14:creationId xmlns:p14="http://schemas.microsoft.com/office/powerpoint/2010/main" val="3944543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352928" cy="3170099"/>
          </a:xfrm>
          <a:prstGeom prst="rect">
            <a:avLst/>
          </a:prstGeom>
        </p:spPr>
        <p:txBody>
          <a:bodyPr wrap="square">
            <a:spAutoFit/>
          </a:bodyPr>
          <a:lstStyle/>
          <a:p>
            <a:r>
              <a:rPr lang="ru-RU" sz="4000" b="1" dirty="0"/>
              <a:t>3. Формирование оболочек споры. Между мембранами формируется кортикальный слой (</a:t>
            </a:r>
            <a:r>
              <a:rPr lang="ru-RU" sz="4000" b="1" dirty="0" err="1"/>
              <a:t>кортекс</a:t>
            </a:r>
            <a:r>
              <a:rPr lang="ru-RU" sz="4000" b="1" dirty="0"/>
              <a:t>), сходный по составу с клеточной стенкой вегетативной клетки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1228" y="3574763"/>
            <a:ext cx="3491131" cy="3011179"/>
          </a:xfrm>
          <a:prstGeom prst="ellipse">
            <a:avLst/>
          </a:prstGeom>
          <a:ln>
            <a:noFill/>
          </a:ln>
          <a:effectLst>
            <a:softEdge rad="112500"/>
          </a:effectLst>
        </p:spPr>
      </p:pic>
    </p:spTree>
    <p:extLst>
      <p:ext uri="{BB962C8B-B14F-4D97-AF65-F5344CB8AC3E}">
        <p14:creationId xmlns:p14="http://schemas.microsoft.com/office/powerpoint/2010/main" val="303895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424936" cy="6247864"/>
          </a:xfrm>
          <a:prstGeom prst="rect">
            <a:avLst/>
          </a:prstGeom>
        </p:spPr>
        <p:txBody>
          <a:bodyPr wrap="square">
            <a:spAutoFit/>
          </a:bodyPr>
          <a:lstStyle/>
          <a:p>
            <a:r>
              <a:rPr lang="ru-RU" dirty="0"/>
              <a:t>. </a:t>
            </a:r>
            <a:r>
              <a:rPr lang="ru-RU" sz="4000" b="1" dirty="0">
                <a:solidFill>
                  <a:srgbClr val="FFC000"/>
                </a:solidFill>
              </a:rPr>
              <a:t>Затем сверху мембраны синтезируется оболочка споры, состоящая из нескольких слоев. Число и строение слоев различны у разных видов бактерий. Оболочка малопроницаема для воды и растворенных веществ и обеспечивает большую устойчивость спор к внешним воздействиям</a:t>
            </a:r>
          </a:p>
        </p:txBody>
      </p:sp>
    </p:spTree>
    <p:extLst>
      <p:ext uri="{BB962C8B-B14F-4D97-AF65-F5344CB8AC3E}">
        <p14:creationId xmlns:p14="http://schemas.microsoft.com/office/powerpoint/2010/main" val="2738430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568952" cy="5016758"/>
          </a:xfrm>
          <a:prstGeom prst="rect">
            <a:avLst/>
          </a:prstGeom>
        </p:spPr>
        <p:txBody>
          <a:bodyPr wrap="square">
            <a:spAutoFit/>
          </a:bodyPr>
          <a:lstStyle/>
          <a:p>
            <a:r>
              <a:rPr lang="ru-RU" sz="4000" dirty="0"/>
              <a:t>4</a:t>
            </a:r>
            <a:r>
              <a:rPr lang="ru-RU" sz="4000" b="1" dirty="0">
                <a:solidFill>
                  <a:srgbClr val="FFC000"/>
                </a:solidFill>
              </a:rPr>
              <a:t>. Выход споры из клетки. После созревания споры разрушается оболочка, и спора выходит наружу.</a:t>
            </a:r>
          </a:p>
          <a:p>
            <a:r>
              <a:rPr lang="ru-RU" sz="4000" b="1" dirty="0">
                <a:solidFill>
                  <a:srgbClr val="FFC000"/>
                </a:solidFill>
              </a:rPr>
              <a:t>Процесс спорообразования длится несколько часов.</a:t>
            </a:r>
          </a:p>
          <a:p>
            <a:r>
              <a:rPr lang="ru-RU" sz="4000" b="1" dirty="0">
                <a:solidFill>
                  <a:srgbClr val="FFC000"/>
                </a:solidFill>
              </a:rPr>
              <a:t>Таким образом, </a:t>
            </a:r>
            <a:r>
              <a:rPr lang="ru-RU" sz="4000" b="1" i="1" u="sng" dirty="0">
                <a:solidFill>
                  <a:srgbClr val="FFC000"/>
                </a:solidFill>
              </a:rPr>
              <a:t>спора</a:t>
            </a:r>
            <a:r>
              <a:rPr lang="ru-RU" sz="4000" b="1" i="1" dirty="0">
                <a:solidFill>
                  <a:srgbClr val="FFC000"/>
                </a:solidFill>
              </a:rPr>
              <a:t> –</a:t>
            </a:r>
            <a:r>
              <a:rPr lang="ru-RU" sz="4000" b="1" dirty="0">
                <a:solidFill>
                  <a:srgbClr val="FFC000"/>
                </a:solidFill>
              </a:rPr>
              <a:t> это обезвоженная клетка, покрытая многослойной оболочкой,</a:t>
            </a:r>
          </a:p>
        </p:txBody>
      </p:sp>
    </p:spTree>
    <p:extLst>
      <p:ext uri="{BB962C8B-B14F-4D97-AF65-F5344CB8AC3E}">
        <p14:creationId xmlns:p14="http://schemas.microsoft.com/office/powerpoint/2010/main" val="4226618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0311" y="199325"/>
            <a:ext cx="8496944" cy="5539978"/>
          </a:xfrm>
          <a:prstGeom prst="rect">
            <a:avLst/>
          </a:prstGeom>
        </p:spPr>
        <p:txBody>
          <a:bodyPr wrap="square">
            <a:spAutoFit/>
          </a:bodyPr>
          <a:lstStyle/>
          <a:p>
            <a:r>
              <a:rPr lang="ru-RU" sz="2800" b="1" dirty="0"/>
              <a:t>Основной особенностью </a:t>
            </a:r>
            <a:r>
              <a:rPr lang="ru-RU" sz="2800" b="1" u="sng" dirty="0"/>
              <a:t>бактериальных спор </a:t>
            </a:r>
            <a:r>
              <a:rPr lang="ru-RU" sz="2800" b="1" dirty="0"/>
              <a:t>является их высокая </a:t>
            </a:r>
            <a:r>
              <a:rPr lang="ru-RU" sz="2800" b="1" dirty="0" err="1"/>
              <a:t>термоустойчивость</a:t>
            </a:r>
            <a:r>
              <a:rPr lang="ru-RU" sz="2800" b="1" dirty="0"/>
              <a:t>.</a:t>
            </a:r>
          </a:p>
          <a:p>
            <a:r>
              <a:rPr lang="ru-RU" sz="2800" b="1" dirty="0"/>
              <a:t>Попадая в благоприятные условия, спора прорастает. Процесс превращения споры в растущую (вегетативную) клетку начинается с поглощения воды и набухания. При этом происходят глубокие физиологические изменения: усиливается дыхание и активизируются ферменты. В этот же период спора теряет свою </a:t>
            </a:r>
            <a:r>
              <a:rPr lang="ru-RU" sz="2800" b="1" dirty="0" err="1"/>
              <a:t>термоустойчивость</a:t>
            </a:r>
            <a:r>
              <a:rPr lang="ru-RU" sz="2800" b="1" dirty="0"/>
              <a:t>. Затем внешняя оболочка ее разрывается, и из образовавшейся структуры формируется вегетативная клетка.</a:t>
            </a:r>
          </a:p>
          <a:p>
            <a:r>
              <a:rPr lang="ru-RU" b="1" dirty="0"/>
              <a:t> </a:t>
            </a:r>
          </a:p>
        </p:txBody>
      </p:sp>
    </p:spTree>
    <p:extLst>
      <p:ext uri="{BB962C8B-B14F-4D97-AF65-F5344CB8AC3E}">
        <p14:creationId xmlns:p14="http://schemas.microsoft.com/office/powerpoint/2010/main" val="1825441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3721" y="246935"/>
            <a:ext cx="8496944" cy="5262979"/>
          </a:xfrm>
          <a:prstGeom prst="rect">
            <a:avLst/>
          </a:prstGeom>
        </p:spPr>
        <p:txBody>
          <a:bodyPr wrap="square">
            <a:spAutoFit/>
          </a:bodyPr>
          <a:lstStyle/>
          <a:p>
            <a:r>
              <a:rPr lang="ru-RU" sz="4800" b="1" dirty="0">
                <a:solidFill>
                  <a:srgbClr val="FFC000"/>
                </a:solidFill>
              </a:rPr>
              <a:t>Помимо истинных бактерии имеются и другие более или менее отличающиеся от них. Это </a:t>
            </a:r>
            <a:r>
              <a:rPr lang="ru-RU" sz="4800" b="1" u="sng" dirty="0">
                <a:solidFill>
                  <a:srgbClr val="FFC000"/>
                </a:solidFill>
              </a:rPr>
              <a:t>актиномицеты,</a:t>
            </a:r>
            <a:r>
              <a:rPr lang="ru-RU" sz="4800" b="1" dirty="0">
                <a:solidFill>
                  <a:srgbClr val="FFC000"/>
                </a:solidFill>
              </a:rPr>
              <a:t> нитчатые бактерии, спирохеты, </a:t>
            </a:r>
            <a:r>
              <a:rPr lang="ru-RU" sz="4800" b="1" u="sng" dirty="0">
                <a:solidFill>
                  <a:srgbClr val="FFC000"/>
                </a:solidFill>
              </a:rPr>
              <a:t>риккетсии</a:t>
            </a:r>
            <a:r>
              <a:rPr lang="ru-RU" sz="4800" b="1" dirty="0">
                <a:solidFill>
                  <a:srgbClr val="FFC000"/>
                </a:solidFill>
              </a:rPr>
              <a:t>, микоплазмы, </a:t>
            </a:r>
            <a:r>
              <a:rPr lang="ru-RU" sz="4800" b="1" dirty="0" err="1">
                <a:solidFill>
                  <a:srgbClr val="FFC000"/>
                </a:solidFill>
              </a:rPr>
              <a:t>миксобактерии</a:t>
            </a:r>
            <a:endParaRPr lang="ru-RU" sz="4800" b="1" dirty="0">
              <a:solidFill>
                <a:srgbClr val="FFC000"/>
              </a:solidFill>
            </a:endParaRPr>
          </a:p>
        </p:txBody>
      </p:sp>
    </p:spTree>
    <p:extLst>
      <p:ext uri="{BB962C8B-B14F-4D97-AF65-F5344CB8AC3E}">
        <p14:creationId xmlns:p14="http://schemas.microsoft.com/office/powerpoint/2010/main" val="1575856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 уроку биологии. Строение и жизнедеятельность бактерий. 6 класс. Июдина Л.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8640"/>
            <a:ext cx="7620000"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220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К уроку биологии. Строение и жизнедеятельность бактерий. 6 класс. Июдина Л.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92696"/>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964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 уроку биологии. Строение и жизнедеятельность бактерий. 6 класс. Июдина Л.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4580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32656"/>
            <a:ext cx="8064896" cy="2862322"/>
          </a:xfrm>
          <a:prstGeom prst="rect">
            <a:avLst/>
          </a:prstGeom>
        </p:spPr>
        <p:txBody>
          <a:bodyPr wrap="square">
            <a:spAutoFit/>
          </a:bodyPr>
          <a:lstStyle/>
          <a:p>
            <a:pPr hangingPunct="0"/>
            <a:r>
              <a:rPr lang="ru-RU" sz="3600" b="1" dirty="0"/>
              <a:t>Бактериальная клетка состоит из </a:t>
            </a:r>
            <a:r>
              <a:rPr lang="ru-RU" sz="3600" b="1" u="sng" dirty="0"/>
              <a:t>протопласта,</a:t>
            </a:r>
            <a:r>
              <a:rPr lang="ru-RU" sz="3600" b="1" dirty="0"/>
              <a:t> окруженного наружной клеточной оболочкой, </a:t>
            </a:r>
            <a:r>
              <a:rPr lang="ru-RU" sz="3600" b="1" u="sng" dirty="0"/>
              <a:t>вакуолей,</a:t>
            </a:r>
            <a:r>
              <a:rPr lang="ru-RU" sz="3600" b="1" dirty="0"/>
              <a:t> различных включений, имеющихся в составе протоплазмы. </a:t>
            </a:r>
          </a:p>
        </p:txBody>
      </p:sp>
      <p:sp>
        <p:nvSpPr>
          <p:cNvPr id="3" name="Прямоугольник 2"/>
          <p:cNvSpPr/>
          <p:nvPr/>
        </p:nvSpPr>
        <p:spPr>
          <a:xfrm>
            <a:off x="1763688" y="2996952"/>
            <a:ext cx="7128792" cy="2862322"/>
          </a:xfrm>
          <a:prstGeom prst="rect">
            <a:avLst/>
          </a:prstGeom>
        </p:spPr>
        <p:txBody>
          <a:bodyPr wrap="square">
            <a:spAutoFit/>
          </a:bodyPr>
          <a:lstStyle/>
          <a:p>
            <a:r>
              <a:rPr lang="ru-RU" sz="3600" b="1" dirty="0"/>
              <a:t>Функцию </a:t>
            </a:r>
            <a:r>
              <a:rPr lang="ru-RU" sz="3600" b="1" i="1" dirty="0">
                <a:solidFill>
                  <a:srgbClr val="FF0000"/>
                </a:solidFill>
              </a:rPr>
              <a:t>ядра</a:t>
            </a:r>
            <a:r>
              <a:rPr lang="ru-RU" sz="3600" b="1" i="1" dirty="0"/>
              <a:t> </a:t>
            </a:r>
            <a:r>
              <a:rPr lang="ru-RU" sz="3600" b="1" dirty="0"/>
              <a:t>у бактерий выполняет </a:t>
            </a:r>
            <a:r>
              <a:rPr lang="ru-RU" sz="3600" b="1" dirty="0" err="1"/>
              <a:t>циркулярно</a:t>
            </a:r>
            <a:r>
              <a:rPr lang="ru-RU" sz="3600" b="1" dirty="0"/>
              <a:t> замкнутая и сильно скрученная компактно </a:t>
            </a:r>
            <a:r>
              <a:rPr lang="ru-RU" sz="3600" b="1" u="sng" dirty="0"/>
              <a:t>уложенная молекула ДНК</a:t>
            </a:r>
            <a:r>
              <a:rPr lang="ru-RU" sz="3600" b="1" dirty="0"/>
              <a:t>. </a:t>
            </a:r>
          </a:p>
        </p:txBody>
      </p:sp>
    </p:spTree>
    <p:extLst>
      <p:ext uri="{BB962C8B-B14F-4D97-AF65-F5344CB8AC3E}">
        <p14:creationId xmlns:p14="http://schemas.microsoft.com/office/powerpoint/2010/main" val="4952239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К уроку биологии. Строение и жизнедеятельность бактерий. 6 класс. Июдина Л.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3585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К уроку биологии. Строение и жизнедеятельность бактерий. 6 класс. Июдина Л.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4664"/>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6812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Плесневые грибы</a:t>
            </a:r>
            <a:endParaRPr lang="ru-RU"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276872"/>
            <a:ext cx="5616624" cy="4248472"/>
          </a:xfrm>
          <a:prstGeom prst="rect">
            <a:avLst/>
          </a:prstGeom>
        </p:spPr>
      </p:pic>
    </p:spTree>
    <p:extLst>
      <p:ext uri="{BB962C8B-B14F-4D97-AF65-F5344CB8AC3E}">
        <p14:creationId xmlns:p14="http://schemas.microsoft.com/office/powerpoint/2010/main" val="2956053999"/>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3" y="188640"/>
            <a:ext cx="8300279" cy="6453336"/>
          </a:xfrm>
          <a:prstGeom prst="rect">
            <a:avLst/>
          </a:prstGeom>
        </p:spPr>
      </p:pic>
    </p:spTree>
    <p:extLst>
      <p:ext uri="{BB962C8B-B14F-4D97-AF65-F5344CB8AC3E}">
        <p14:creationId xmlns:p14="http://schemas.microsoft.com/office/powerpoint/2010/main" val="41813330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0"/>
            <a:ext cx="8712968" cy="5078313"/>
          </a:xfrm>
          <a:prstGeom prst="rect">
            <a:avLst/>
          </a:prstGeom>
        </p:spPr>
        <p:txBody>
          <a:bodyPr wrap="square">
            <a:spAutoFit/>
          </a:bodyPr>
          <a:lstStyle/>
          <a:p>
            <a:r>
              <a:rPr lang="ru-RU" sz="3600" b="1" dirty="0">
                <a:solidFill>
                  <a:srgbClr val="FFC000"/>
                </a:solidFill>
              </a:rPr>
              <a:t>Грибы — обширная группа микроорганизмов, включающая в себя около 100 000 видов. Грибы выделены в отдельное царство, так как это древняя группа организмов, существовавшая еще до разделения растений и животных. Грибы отличаются от растений и животных прежде всего типом питания</a:t>
            </a:r>
          </a:p>
        </p:txBody>
      </p:sp>
    </p:spTree>
    <p:extLst>
      <p:ext uri="{BB962C8B-B14F-4D97-AF65-F5344CB8AC3E}">
        <p14:creationId xmlns:p14="http://schemas.microsoft.com/office/powerpoint/2010/main" val="2009793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640960" cy="6247864"/>
          </a:xfrm>
          <a:prstGeom prst="rect">
            <a:avLst/>
          </a:prstGeom>
        </p:spPr>
        <p:txBody>
          <a:bodyPr wrap="square">
            <a:spAutoFit/>
          </a:bodyPr>
          <a:lstStyle/>
          <a:p>
            <a:r>
              <a:rPr lang="ru-RU" sz="4000" b="1" dirty="0">
                <a:solidFill>
                  <a:srgbClr val="FFC000"/>
                </a:solidFill>
              </a:rPr>
              <a:t>Грибы не имеют </a:t>
            </a:r>
            <a:r>
              <a:rPr lang="ru-RU" sz="4000" b="1" dirty="0" smtClean="0">
                <a:solidFill>
                  <a:srgbClr val="FFC000"/>
                </a:solidFill>
              </a:rPr>
              <a:t>хлоропластов </a:t>
            </a:r>
            <a:r>
              <a:rPr lang="ru-RU" sz="4000" b="1" dirty="0">
                <a:solidFill>
                  <a:srgbClr val="FFC000"/>
                </a:solidFill>
              </a:rPr>
              <a:t>и не могут сами синтезировать органические вещества, а могут лишь утилизировать органические вещества умерших орга­низмов. В отличие от животных грибы питаются всасыванием пи­тательных веществ из окружающей среды. Они </a:t>
            </a:r>
            <a:r>
              <a:rPr lang="ru-RU" sz="4000" b="1" u="sng" dirty="0" err="1" smtClean="0">
                <a:solidFill>
                  <a:srgbClr val="FFC000"/>
                </a:solidFill>
              </a:rPr>
              <a:t>всасывалыцики</a:t>
            </a:r>
            <a:r>
              <a:rPr lang="ru-RU" sz="4000" b="1" u="sng" dirty="0" smtClean="0">
                <a:solidFill>
                  <a:srgbClr val="FFC000"/>
                </a:solidFill>
              </a:rPr>
              <a:t> – </a:t>
            </a:r>
            <a:r>
              <a:rPr lang="ru-RU" sz="4000" b="1" u="sng" dirty="0" err="1" smtClean="0">
                <a:solidFill>
                  <a:srgbClr val="FFC000"/>
                </a:solidFill>
              </a:rPr>
              <a:t>осмотрофы</a:t>
            </a:r>
            <a:r>
              <a:rPr lang="ru-RU" sz="4000" b="1" u="sng" dirty="0" smtClean="0">
                <a:solidFill>
                  <a:srgbClr val="FFC000"/>
                </a:solidFill>
              </a:rPr>
              <a:t>.</a:t>
            </a:r>
            <a:endParaRPr lang="ru-RU" sz="4000" b="1" u="sng" dirty="0">
              <a:solidFill>
                <a:srgbClr val="FFC000"/>
              </a:solidFill>
            </a:endParaRPr>
          </a:p>
        </p:txBody>
      </p:sp>
    </p:spTree>
    <p:extLst>
      <p:ext uri="{BB962C8B-B14F-4D97-AF65-F5344CB8AC3E}">
        <p14:creationId xmlns:p14="http://schemas.microsoft.com/office/powerpoint/2010/main" val="1604623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1"/>
            <a:ext cx="8820472" cy="5509200"/>
          </a:xfrm>
          <a:prstGeom prst="rect">
            <a:avLst/>
          </a:prstGeom>
        </p:spPr>
        <p:txBody>
          <a:bodyPr wrap="square">
            <a:spAutoFit/>
          </a:bodyPr>
          <a:lstStyle/>
          <a:p>
            <a:r>
              <a:rPr lang="ru-RU" sz="3200" b="1" dirty="0" smtClean="0">
                <a:solidFill>
                  <a:srgbClr val="FFC000"/>
                </a:solidFill>
              </a:rPr>
              <a:t>Вегетативное тело гриба представлено мицелием.</a:t>
            </a:r>
            <a:r>
              <a:rPr lang="ru-RU" sz="3200" dirty="0"/>
              <a:t> </a:t>
            </a:r>
            <a:r>
              <a:rPr lang="ru-RU" sz="3200" b="1" dirty="0">
                <a:solidFill>
                  <a:srgbClr val="FFC000"/>
                </a:solidFill>
              </a:rPr>
              <a:t>Состоит мицелий из множества тесно переплетенных нитей – трубочек, которые называются </a:t>
            </a:r>
            <a:r>
              <a:rPr lang="ru-RU" sz="3200" b="1" i="1" dirty="0">
                <a:solidFill>
                  <a:srgbClr val="FFC000"/>
                </a:solidFill>
              </a:rPr>
              <a:t>гифами.</a:t>
            </a:r>
            <a:r>
              <a:rPr lang="ru-RU" sz="3200" b="1" dirty="0">
                <a:solidFill>
                  <a:srgbClr val="FFC000"/>
                </a:solidFill>
              </a:rPr>
              <a:t> Гифы растут своими концами (</a:t>
            </a:r>
            <a:r>
              <a:rPr lang="ru-RU" sz="3200" b="1" dirty="0" err="1">
                <a:solidFill>
                  <a:srgbClr val="FFC000"/>
                </a:solidFill>
              </a:rPr>
              <a:t>апикально</a:t>
            </a:r>
            <a:r>
              <a:rPr lang="ru-RU" sz="3200" b="1" dirty="0">
                <a:solidFill>
                  <a:srgbClr val="FFC000"/>
                </a:solidFill>
              </a:rPr>
              <a:t>), причем если в среде имеются питательные вещества, то  рост мицелия может продолжаться неограниченное время.</a:t>
            </a:r>
          </a:p>
          <a:p>
            <a:r>
              <a:rPr lang="ru-RU" sz="3200" b="1" dirty="0" smtClean="0">
                <a:solidFill>
                  <a:srgbClr val="FFC000"/>
                </a:solidFill>
              </a:rPr>
              <a:t> Такое стро­ение позволяет грибам максимально оккупировать субстрат для извлечения из него питательных веществ</a:t>
            </a:r>
            <a:endParaRPr lang="ru-RU" sz="3200" b="1" dirty="0">
              <a:solidFill>
                <a:srgbClr val="FFC000"/>
              </a:solidFill>
            </a:endParaRPr>
          </a:p>
        </p:txBody>
      </p:sp>
    </p:spTree>
    <p:extLst>
      <p:ext uri="{BB962C8B-B14F-4D97-AF65-F5344CB8AC3E}">
        <p14:creationId xmlns:p14="http://schemas.microsoft.com/office/powerpoint/2010/main" val="32175334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527" y="3064140"/>
            <a:ext cx="4824536" cy="2308324"/>
          </a:xfrm>
          <a:prstGeom prst="rect">
            <a:avLst/>
          </a:prstGeom>
        </p:spPr>
        <p:txBody>
          <a:bodyPr wrap="square">
            <a:spAutoFit/>
          </a:bodyPr>
          <a:lstStyle/>
          <a:p>
            <a:r>
              <a:rPr lang="ru-RU" sz="2400" b="1" dirty="0">
                <a:solidFill>
                  <a:srgbClr val="FFC000"/>
                </a:solidFill>
              </a:rPr>
              <a:t>многоклеточными, или </a:t>
            </a:r>
            <a:r>
              <a:rPr lang="ru-RU" sz="2400" b="1" dirty="0" err="1">
                <a:solidFill>
                  <a:srgbClr val="FFC000"/>
                </a:solidFill>
              </a:rPr>
              <a:t>септированными</a:t>
            </a:r>
            <a:r>
              <a:rPr lang="ru-RU" sz="2400" b="1" dirty="0">
                <a:solidFill>
                  <a:srgbClr val="FFC000"/>
                </a:solidFill>
              </a:rPr>
              <a:t>, т. е. разделенными перегородками — </a:t>
            </a:r>
            <a:r>
              <a:rPr lang="ru-RU" sz="2400" b="1" dirty="0" smtClean="0">
                <a:solidFill>
                  <a:srgbClr val="FFC000"/>
                </a:solidFill>
              </a:rPr>
              <a:t>септами    </a:t>
            </a:r>
            <a:r>
              <a:rPr lang="ru-RU" sz="2400" b="1" dirty="0">
                <a:solidFill>
                  <a:srgbClr val="FFC000"/>
                </a:solidFill>
              </a:rPr>
              <a:t>на отдельные клет­ки, содержащие от одного до множества ядер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908720"/>
            <a:ext cx="3456384" cy="4896544"/>
          </a:xfrm>
          <a:prstGeom prst="rect">
            <a:avLst/>
          </a:prstGeom>
        </p:spPr>
      </p:pic>
      <p:sp>
        <p:nvSpPr>
          <p:cNvPr id="5" name="Прямоугольник 4"/>
          <p:cNvSpPr/>
          <p:nvPr/>
        </p:nvSpPr>
        <p:spPr>
          <a:xfrm>
            <a:off x="232584" y="1484784"/>
            <a:ext cx="4572000" cy="1569660"/>
          </a:xfrm>
          <a:prstGeom prst="rect">
            <a:avLst/>
          </a:prstGeom>
        </p:spPr>
        <p:txBody>
          <a:bodyPr>
            <a:spAutoFit/>
          </a:bodyPr>
          <a:lstStyle/>
          <a:p>
            <a:r>
              <a:rPr lang="ru-RU" sz="2400" b="1" dirty="0" smtClean="0">
                <a:solidFill>
                  <a:srgbClr val="FFC000"/>
                </a:solidFill>
              </a:rPr>
              <a:t> </a:t>
            </a:r>
            <a:r>
              <a:rPr lang="ru-RU" sz="2400" b="1" dirty="0">
                <a:solidFill>
                  <a:srgbClr val="FFC000"/>
                </a:solidFill>
              </a:rPr>
              <a:t>Гифы грибов бывают одноклеточными с большим числом ядер, представляющих одну гигантскую </a:t>
            </a:r>
            <a:r>
              <a:rPr lang="ru-RU" sz="2400" b="1" dirty="0" smtClean="0">
                <a:solidFill>
                  <a:srgbClr val="FFC000"/>
                </a:solidFill>
              </a:rPr>
              <a:t>клетку и</a:t>
            </a:r>
            <a:endParaRPr lang="ru-RU" sz="2400" dirty="0"/>
          </a:p>
        </p:txBody>
      </p:sp>
    </p:spTree>
    <p:extLst>
      <p:ext uri="{BB962C8B-B14F-4D97-AF65-F5344CB8AC3E}">
        <p14:creationId xmlns:p14="http://schemas.microsoft.com/office/powerpoint/2010/main" val="6806496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6632"/>
            <a:ext cx="4896544" cy="6555641"/>
          </a:xfrm>
          <a:prstGeom prst="rect">
            <a:avLst/>
          </a:prstGeom>
        </p:spPr>
        <p:txBody>
          <a:bodyPr wrap="square">
            <a:spAutoFit/>
          </a:bodyPr>
          <a:lstStyle/>
          <a:p>
            <a:r>
              <a:rPr lang="ru-RU" sz="2800" b="1" dirty="0">
                <a:solidFill>
                  <a:srgbClr val="FFC000"/>
                </a:solidFill>
              </a:rPr>
              <a:t>Гифы растут </a:t>
            </a:r>
            <a:r>
              <a:rPr lang="ru-RU" sz="2800" b="1" dirty="0" err="1">
                <a:solidFill>
                  <a:srgbClr val="FFC000"/>
                </a:solidFill>
              </a:rPr>
              <a:t>апикально</a:t>
            </a:r>
            <a:r>
              <a:rPr lang="ru-RU" sz="2800" b="1" dirty="0">
                <a:solidFill>
                  <a:srgbClr val="FFC000"/>
                </a:solidFill>
              </a:rPr>
              <a:t>, т. е. верхушкой. </a:t>
            </a:r>
            <a:r>
              <a:rPr lang="ru-RU" sz="2800" b="1" dirty="0" err="1">
                <a:solidFill>
                  <a:srgbClr val="FFC000"/>
                </a:solidFill>
              </a:rPr>
              <a:t>Осмотрофный</a:t>
            </a:r>
            <a:r>
              <a:rPr lang="ru-RU" sz="2800" b="1" dirty="0">
                <a:solidFill>
                  <a:srgbClr val="FFC000"/>
                </a:solidFill>
              </a:rPr>
              <a:t> тип пита­ния заставляет все вегетативное тело гриба максимально погру­зиться в субстрат — субстратный мицелий, а часть мицелия </a:t>
            </a:r>
            <a:r>
              <a:rPr lang="ru-RU" sz="2800" b="1" dirty="0" smtClean="0">
                <a:solidFill>
                  <a:srgbClr val="FFC000"/>
                </a:solidFill>
              </a:rPr>
              <a:t>располагается </a:t>
            </a:r>
            <a:r>
              <a:rPr lang="ru-RU" sz="2800" b="1" dirty="0">
                <a:solidFill>
                  <a:srgbClr val="FFC000"/>
                </a:solidFill>
              </a:rPr>
              <a:t>и на поверхности субстрата, образуя поверхностный, </a:t>
            </a:r>
            <a:r>
              <a:rPr lang="en-US" sz="2800" b="1" dirty="0" smtClean="0">
                <a:solidFill>
                  <a:srgbClr val="FFC000"/>
                </a:solidFill>
              </a:rPr>
              <a:t> </a:t>
            </a:r>
            <a:r>
              <a:rPr lang="ru-RU" sz="2800" b="1" dirty="0">
                <a:solidFill>
                  <a:srgbClr val="FFC000"/>
                </a:solidFill>
              </a:rPr>
              <a:t>или </a:t>
            </a:r>
            <a:r>
              <a:rPr lang="ru-RU" sz="2800" b="1" dirty="0" smtClean="0">
                <a:solidFill>
                  <a:srgbClr val="FFC000"/>
                </a:solidFill>
              </a:rPr>
              <a:t>воздушный   </a:t>
            </a:r>
            <a:r>
              <a:rPr lang="ru-RU" sz="2800" b="1" dirty="0">
                <a:solidFill>
                  <a:srgbClr val="FFC000"/>
                </a:solidFill>
              </a:rPr>
              <a:t>мицелий в виде пушистых, </a:t>
            </a:r>
            <a:r>
              <a:rPr lang="ru-RU" sz="2800" b="1" dirty="0" smtClean="0">
                <a:solidFill>
                  <a:srgbClr val="FFC000"/>
                </a:solidFill>
              </a:rPr>
              <a:t>паутинно- </a:t>
            </a:r>
            <a:r>
              <a:rPr lang="ru-RU" sz="2800" b="1" dirty="0">
                <a:solidFill>
                  <a:srgbClr val="FFC000"/>
                </a:solidFill>
              </a:rPr>
              <a:t>или </a:t>
            </a:r>
            <a:r>
              <a:rPr lang="ru-RU" sz="2800" b="1" dirty="0" err="1" smtClean="0">
                <a:solidFill>
                  <a:srgbClr val="FFC000"/>
                </a:solidFill>
              </a:rPr>
              <a:t>ватообразных</a:t>
            </a:r>
            <a:r>
              <a:rPr lang="ru-RU" sz="2800" b="1" dirty="0" smtClean="0">
                <a:solidFill>
                  <a:srgbClr val="FFC000"/>
                </a:solidFill>
              </a:rPr>
              <a:t> </a:t>
            </a:r>
            <a:r>
              <a:rPr lang="ru-RU" sz="2800" b="1" dirty="0">
                <a:solidFill>
                  <a:srgbClr val="FFC000"/>
                </a:solidFill>
              </a:rPr>
              <a:t>налетов или пленок, окрашенных во все цвета</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764704"/>
            <a:ext cx="3645681" cy="4536504"/>
          </a:xfrm>
          <a:prstGeom prst="rect">
            <a:avLst/>
          </a:prstGeom>
        </p:spPr>
      </p:pic>
    </p:spTree>
    <p:extLst>
      <p:ext uri="{BB962C8B-B14F-4D97-AF65-F5344CB8AC3E}">
        <p14:creationId xmlns:p14="http://schemas.microsoft.com/office/powerpoint/2010/main" val="23504170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496944" cy="6186309"/>
          </a:xfrm>
          <a:prstGeom prst="rect">
            <a:avLst/>
          </a:prstGeom>
        </p:spPr>
        <p:txBody>
          <a:bodyPr wrap="square">
            <a:spAutoFit/>
          </a:bodyPr>
          <a:lstStyle/>
          <a:p>
            <a:r>
              <a:rPr lang="ru-RU" sz="3600" b="1" dirty="0">
                <a:solidFill>
                  <a:srgbClr val="FFC000"/>
                </a:solidFill>
              </a:rPr>
              <a:t>Грибы должны утилизировать сложные органические </a:t>
            </a:r>
            <a:r>
              <a:rPr lang="ru-RU" sz="3600" b="1" dirty="0" smtClean="0">
                <a:solidFill>
                  <a:srgbClr val="FFC000"/>
                </a:solidFill>
              </a:rPr>
              <a:t>соединения </a:t>
            </a:r>
            <a:r>
              <a:rPr lang="ru-RU" sz="3600" b="1" dirty="0">
                <a:solidFill>
                  <a:srgbClr val="FFC000"/>
                </a:solidFill>
              </a:rPr>
              <a:t>для получения </a:t>
            </a:r>
            <a:r>
              <a:rPr lang="ru-RU" sz="3600" b="1" u="sng" dirty="0">
                <a:solidFill>
                  <a:srgbClr val="FFC000"/>
                </a:solidFill>
              </a:rPr>
              <a:t>энергии</a:t>
            </a:r>
            <a:r>
              <a:rPr lang="ru-RU" sz="3600" b="1" dirty="0">
                <a:solidFill>
                  <a:srgbClr val="FFC000"/>
                </a:solidFill>
              </a:rPr>
              <a:t>. Эти соединения из-за большой </a:t>
            </a:r>
            <a:r>
              <a:rPr lang="ru-RU" sz="3600" b="1" dirty="0" smtClean="0">
                <a:solidFill>
                  <a:srgbClr val="FFC000"/>
                </a:solidFill>
              </a:rPr>
              <a:t>молекулярной </a:t>
            </a:r>
            <a:r>
              <a:rPr lang="ru-RU" sz="3600" b="1" dirty="0">
                <a:solidFill>
                  <a:srgbClr val="FFC000"/>
                </a:solidFill>
              </a:rPr>
              <a:t>массы не могут проникать в клетки через </a:t>
            </a:r>
            <a:r>
              <a:rPr lang="ru-RU" sz="3600" b="1" dirty="0" smtClean="0">
                <a:solidFill>
                  <a:srgbClr val="FFC000"/>
                </a:solidFill>
              </a:rPr>
              <a:t>клеточные  оболочки</a:t>
            </a:r>
            <a:r>
              <a:rPr lang="ru-RU" sz="3600" b="1" dirty="0">
                <a:solidFill>
                  <a:srgbClr val="FFC000"/>
                </a:solidFill>
              </a:rPr>
              <a:t>, поэтому грибы выделяют в окружающую </a:t>
            </a:r>
            <a:r>
              <a:rPr lang="ru-RU" sz="3600" b="1" dirty="0"/>
              <a:t>среду фер­менты</a:t>
            </a:r>
            <a:r>
              <a:rPr lang="ru-RU" sz="3600" b="1" dirty="0">
                <a:solidFill>
                  <a:srgbClr val="FFC000"/>
                </a:solidFill>
              </a:rPr>
              <a:t>, разрушающие высокомолекулярные полимеры, такие, </a:t>
            </a:r>
            <a:r>
              <a:rPr lang="ru-RU" sz="3600" b="1" dirty="0" smtClean="0">
                <a:solidFill>
                  <a:srgbClr val="FFC000"/>
                </a:solidFill>
              </a:rPr>
              <a:t>как:  </a:t>
            </a:r>
            <a:r>
              <a:rPr lang="ru-RU" sz="3600" b="1" dirty="0">
                <a:solidFill>
                  <a:srgbClr val="FFC000"/>
                </a:solidFill>
              </a:rPr>
              <a:t>полисахариды, нуклеиновые кислоты, белки и </a:t>
            </a:r>
            <a:r>
              <a:rPr lang="ru-RU" sz="3600" b="1" dirty="0" smtClean="0">
                <a:solidFill>
                  <a:srgbClr val="FFC000"/>
                </a:solidFill>
              </a:rPr>
              <a:t> др.</a:t>
            </a:r>
            <a:endParaRPr lang="ru-RU" sz="3600" b="1" dirty="0">
              <a:solidFill>
                <a:srgbClr val="FFC000"/>
              </a:solidFill>
            </a:endParaRPr>
          </a:p>
        </p:txBody>
      </p:sp>
    </p:spTree>
    <p:extLst>
      <p:ext uri="{BB962C8B-B14F-4D97-AF65-F5344CB8AC3E}">
        <p14:creationId xmlns:p14="http://schemas.microsoft.com/office/powerpoint/2010/main" val="226727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0"/>
            <a:ext cx="6534472" cy="3046988"/>
          </a:xfrm>
          <a:prstGeom prst="rect">
            <a:avLst/>
          </a:prstGeom>
        </p:spPr>
        <p:txBody>
          <a:bodyPr wrap="square">
            <a:spAutoFit/>
          </a:bodyPr>
          <a:lstStyle/>
          <a:p>
            <a:r>
              <a:rPr lang="ru-RU" sz="3200" b="1" dirty="0"/>
              <a:t>Такое неограниченное мембраной ядро называют </a:t>
            </a:r>
            <a:r>
              <a:rPr lang="ru-RU" sz="3200" b="1" u="sng" dirty="0"/>
              <a:t>нуклеотидом</a:t>
            </a:r>
            <a:r>
              <a:rPr lang="ru-RU" sz="3200" b="1" dirty="0"/>
              <a:t>, а в генетике-геномом или хромосомой. Обычно в покоящихся бактериях содержится </a:t>
            </a:r>
            <a:r>
              <a:rPr lang="ru-RU" sz="3200" b="1" u="sng" dirty="0"/>
              <a:t>один нуклеотид</a:t>
            </a:r>
            <a:r>
              <a:rPr lang="ru-RU" sz="3200" b="1" dirty="0" smtClean="0"/>
              <a:t>.</a:t>
            </a:r>
            <a:endParaRPr lang="ru-RU" sz="3200" b="1"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046988"/>
            <a:ext cx="5001344" cy="3262332"/>
          </a:xfrm>
          <a:prstGeom prst="rect">
            <a:avLst/>
          </a:prstGeom>
        </p:spPr>
      </p:pic>
    </p:spTree>
    <p:extLst>
      <p:ext uri="{BB962C8B-B14F-4D97-AF65-F5344CB8AC3E}">
        <p14:creationId xmlns:p14="http://schemas.microsoft.com/office/powerpoint/2010/main" val="19471237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9"/>
            <a:ext cx="8352928" cy="5632311"/>
          </a:xfrm>
          <a:prstGeom prst="rect">
            <a:avLst/>
          </a:prstGeom>
        </p:spPr>
        <p:txBody>
          <a:bodyPr wrap="square">
            <a:spAutoFit/>
          </a:bodyPr>
          <a:lstStyle/>
          <a:p>
            <a:r>
              <a:rPr lang="ru-RU" sz="3600" b="1" dirty="0">
                <a:solidFill>
                  <a:srgbClr val="FFC000"/>
                </a:solidFill>
              </a:rPr>
              <a:t>В клетках грибов возникает высокое </a:t>
            </a:r>
            <a:r>
              <a:rPr lang="ru-RU" sz="3600" b="1" dirty="0" err="1">
                <a:solidFill>
                  <a:srgbClr val="FFC000"/>
                </a:solidFill>
              </a:rPr>
              <a:t>тургорное</a:t>
            </a:r>
            <a:r>
              <a:rPr lang="ru-RU" sz="3600" b="1" dirty="0">
                <a:solidFill>
                  <a:srgbClr val="FFC000"/>
                </a:solidFill>
              </a:rPr>
              <a:t> </a:t>
            </a:r>
            <a:r>
              <a:rPr lang="ru-RU" sz="3600" b="1" dirty="0" smtClean="0">
                <a:solidFill>
                  <a:srgbClr val="FFC000"/>
                </a:solidFill>
              </a:rPr>
              <a:t> давление</a:t>
            </a:r>
            <a:r>
              <a:rPr lang="ru-RU" sz="3600" b="1" dirty="0">
                <a:solidFill>
                  <a:srgbClr val="FFC000"/>
                </a:solidFill>
              </a:rPr>
              <a:t>, чтобы вода с растворенными в ней питательными веществами проника­ла из субстрата в мицелий. Пример гигантского давления, созда­ваемого грибами, можно увидеть при разрыве асфальтового по­крытия улиц растущими плодовыми телами шампиньонов</a:t>
            </a:r>
          </a:p>
        </p:txBody>
      </p:sp>
    </p:spTree>
    <p:extLst>
      <p:ext uri="{BB962C8B-B14F-4D97-AF65-F5344CB8AC3E}">
        <p14:creationId xmlns:p14="http://schemas.microsoft.com/office/powerpoint/2010/main" val="399390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784976" cy="2677656"/>
          </a:xfrm>
          <a:prstGeom prst="rect">
            <a:avLst/>
          </a:prstGeom>
        </p:spPr>
        <p:txBody>
          <a:bodyPr wrap="square">
            <a:spAutoFit/>
          </a:bodyPr>
          <a:lstStyle/>
          <a:p>
            <a:r>
              <a:rPr lang="ru-RU" sz="2800" b="1" dirty="0" err="1">
                <a:solidFill>
                  <a:srgbClr val="FFC000"/>
                </a:solidFill>
              </a:rPr>
              <a:t>Тургорное</a:t>
            </a:r>
            <a:r>
              <a:rPr lang="ru-RU" sz="2800" b="1" dirty="0">
                <a:solidFill>
                  <a:srgbClr val="FFC000"/>
                </a:solidFill>
              </a:rPr>
              <a:t> давление — внутреннее давление, которое развивается в растительной клетке, когда в нее в результате </a:t>
            </a:r>
            <a:r>
              <a:rPr lang="ru-RU" sz="2800" b="1" dirty="0">
                <a:solidFill>
                  <a:srgbClr val="FFC000"/>
                </a:solidFill>
                <a:hlinkClick r:id="rId2" action="ppaction://hlinkfile" tooltip="Осмос"/>
              </a:rPr>
              <a:t>осмоса</a:t>
            </a:r>
            <a:r>
              <a:rPr lang="ru-RU" sz="2800" b="1" dirty="0">
                <a:solidFill>
                  <a:srgbClr val="FFC000"/>
                </a:solidFill>
              </a:rPr>
              <a:t> входит вода и </a:t>
            </a:r>
            <a:r>
              <a:rPr lang="ru-RU" sz="2800" b="1" dirty="0">
                <a:solidFill>
                  <a:srgbClr val="FFC000"/>
                </a:solidFill>
                <a:hlinkClick r:id="rId3" action="ppaction://hlinkfile" tooltip="Цитоплазма"/>
              </a:rPr>
              <a:t>цитоплазма</a:t>
            </a:r>
            <a:r>
              <a:rPr lang="ru-RU" sz="2800" b="1" dirty="0">
                <a:solidFill>
                  <a:srgbClr val="FFC000"/>
                </a:solidFill>
              </a:rPr>
              <a:t> прижимается к клеточной стенке; это давление препятствует дальнейшему проникновению воды в клетку.</a:t>
            </a: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2708920"/>
            <a:ext cx="3816424" cy="3800505"/>
          </a:xfrm>
          <a:prstGeom prst="rect">
            <a:avLst/>
          </a:prstGeom>
        </p:spPr>
      </p:pic>
    </p:spTree>
    <p:extLst>
      <p:ext uri="{BB962C8B-B14F-4D97-AF65-F5344CB8AC3E}">
        <p14:creationId xmlns:p14="http://schemas.microsoft.com/office/powerpoint/2010/main" val="19052809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440" y="188640"/>
            <a:ext cx="8424936" cy="2677656"/>
          </a:xfrm>
          <a:prstGeom prst="rect">
            <a:avLst/>
          </a:prstGeom>
        </p:spPr>
        <p:txBody>
          <a:bodyPr wrap="square">
            <a:spAutoFit/>
          </a:bodyPr>
          <a:lstStyle/>
          <a:p>
            <a:r>
              <a:rPr lang="ru-RU" sz="2800" b="1" dirty="0">
                <a:solidFill>
                  <a:srgbClr val="FFC000"/>
                </a:solidFill>
              </a:rPr>
              <a:t>Грибы подобно растениям ведут прикрепленный образ жизни, но не </a:t>
            </a:r>
            <a:r>
              <a:rPr lang="ru-RU" sz="2800" b="1" dirty="0" err="1">
                <a:solidFill>
                  <a:srgbClr val="FFC000"/>
                </a:solidFill>
              </a:rPr>
              <a:t>фотосинтезируют</a:t>
            </a:r>
            <a:r>
              <a:rPr lang="ru-RU" sz="2800" b="1" dirty="0">
                <a:solidFill>
                  <a:srgbClr val="FFC000"/>
                </a:solidFill>
              </a:rPr>
              <a:t>; клетки грибов покрыты полисахаридной клеточной стенкой, как у растений, но важным компонентом этой стенки является </a:t>
            </a:r>
            <a:r>
              <a:rPr lang="ru-RU" sz="2800" b="1" dirty="0"/>
              <a:t>хитин</a:t>
            </a:r>
            <a:r>
              <a:rPr lang="ru-RU" sz="2800" b="1" dirty="0">
                <a:solidFill>
                  <a:srgbClr val="FFC000"/>
                </a:solidFill>
              </a:rPr>
              <a:t> — углевод, присущий животным.</a:t>
            </a:r>
          </a:p>
        </p:txBody>
      </p:sp>
      <p:pic>
        <p:nvPicPr>
          <p:cNvPr id="3" name="Picture 2" descr="Копия%20cheese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821515"/>
            <a:ext cx="650081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9389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Строение грибов.</a:t>
            </a:r>
            <a:endParaRPr lang="ru-RU" b="1"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327148"/>
            <a:ext cx="4965142" cy="3838156"/>
          </a:xfrm>
          <a:prstGeom prst="rect">
            <a:avLst/>
          </a:prstGeom>
          <a:ln>
            <a:noFill/>
          </a:ln>
          <a:effectLst>
            <a:softEdge rad="112500"/>
          </a:effectLst>
        </p:spPr>
      </p:pic>
    </p:spTree>
    <p:extLst>
      <p:ext uri="{BB962C8B-B14F-4D97-AF65-F5344CB8AC3E}">
        <p14:creationId xmlns:p14="http://schemas.microsoft.com/office/powerpoint/2010/main" val="252974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712968" cy="6186309"/>
          </a:xfrm>
          <a:prstGeom prst="rect">
            <a:avLst/>
          </a:prstGeom>
        </p:spPr>
        <p:txBody>
          <a:bodyPr wrap="square">
            <a:spAutoFit/>
          </a:bodyPr>
          <a:lstStyle/>
          <a:p>
            <a:r>
              <a:rPr lang="ru-RU" sz="3600" b="1" dirty="0">
                <a:solidFill>
                  <a:srgbClr val="FFC000"/>
                </a:solidFill>
              </a:rPr>
              <a:t>Клетка большинства грибов — это часть </a:t>
            </a:r>
            <a:r>
              <a:rPr lang="ru-RU" sz="3600" b="1" dirty="0" smtClean="0">
                <a:solidFill>
                  <a:srgbClr val="FFC000"/>
                </a:solidFill>
              </a:rPr>
              <a:t>гифы   </a:t>
            </a:r>
            <a:r>
              <a:rPr lang="ru-RU" sz="3600" b="1" dirty="0" smtClean="0"/>
              <a:t>Клеточная </a:t>
            </a:r>
            <a:r>
              <a:rPr lang="ru-RU" sz="3600" b="1" dirty="0"/>
              <a:t>перегородка </a:t>
            </a:r>
            <a:r>
              <a:rPr lang="ru-RU" sz="3600" b="1" dirty="0">
                <a:solidFill>
                  <a:srgbClr val="FFC000"/>
                </a:solidFill>
              </a:rPr>
              <a:t>имеет центральную пору, через кото­рую из одной клетки в другую могут мигрировать питательные вещества, вирусы и даже ядра.</a:t>
            </a:r>
          </a:p>
          <a:p>
            <a:r>
              <a:rPr lang="ru-RU" sz="3600" b="1" dirty="0">
                <a:solidFill>
                  <a:srgbClr val="FFC000"/>
                </a:solidFill>
              </a:rPr>
              <a:t>Клетка, или камера, грибов состоит из хорошо выраженной клеточной стенки толщиной около 0,2 мкм (рис. 1.14) и цито­плазмы с мембранными структурами</a:t>
            </a:r>
          </a:p>
        </p:txBody>
      </p:sp>
    </p:spTree>
    <p:extLst>
      <p:ext uri="{BB962C8B-B14F-4D97-AF65-F5344CB8AC3E}">
        <p14:creationId xmlns:p14="http://schemas.microsoft.com/office/powerpoint/2010/main" val="1908975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568952" cy="6986528"/>
          </a:xfrm>
          <a:prstGeom prst="rect">
            <a:avLst/>
          </a:prstGeom>
        </p:spPr>
        <p:txBody>
          <a:bodyPr wrap="square">
            <a:spAutoFit/>
          </a:bodyPr>
          <a:lstStyle/>
          <a:p>
            <a:r>
              <a:rPr lang="ru-RU" sz="3200" b="1" dirty="0">
                <a:solidFill>
                  <a:srgbClr val="FFC000"/>
                </a:solidFill>
              </a:rPr>
              <a:t>Клеточная стенка определяет устойчивую форму гифы. Она представляет собой плотную упругую полимер­ную структуру, выполняющую опорно-механическую функцию, защищает клетку от воздействия внешних факторов, обладает из­бирательной проницаемостью для веществ различной химичес­кой </a:t>
            </a:r>
            <a:r>
              <a:rPr lang="ru-RU" sz="3200" b="1" dirty="0" smtClean="0">
                <a:solidFill>
                  <a:srgbClr val="FFC000"/>
                </a:solidFill>
              </a:rPr>
              <a:t>природы  Клеточная </a:t>
            </a:r>
            <a:r>
              <a:rPr lang="ru-RU" sz="3200" b="1" dirty="0">
                <a:solidFill>
                  <a:srgbClr val="FFC000"/>
                </a:solidFill>
              </a:rPr>
              <a:t>стенка у грибов </a:t>
            </a:r>
            <a:r>
              <a:rPr lang="ru-RU" sz="3200" b="1" dirty="0"/>
              <a:t>на 80... 90 </a:t>
            </a:r>
            <a:r>
              <a:rPr lang="ru-RU" sz="3200" b="1" i="1" dirty="0"/>
              <a:t>% </a:t>
            </a:r>
            <a:r>
              <a:rPr lang="ru-RU" sz="3200" b="1" dirty="0">
                <a:solidFill>
                  <a:srgbClr val="FFC000"/>
                </a:solidFill>
              </a:rPr>
              <a:t>состоит из полисахари­дов, азотсодержащих (хитин) и </a:t>
            </a:r>
            <a:r>
              <a:rPr lang="ru-RU" sz="3200" b="1" dirty="0" err="1">
                <a:solidFill>
                  <a:srgbClr val="FFC000"/>
                </a:solidFill>
              </a:rPr>
              <a:t>безазотистых</a:t>
            </a:r>
            <a:r>
              <a:rPr lang="ru-RU" sz="3200" b="1" dirty="0">
                <a:solidFill>
                  <a:srgbClr val="FFC000"/>
                </a:solidFill>
              </a:rPr>
              <a:t>. В клеточной стенке содержатся также белки, липиды, полифосфаты, нуклеиновые кислоты.</a:t>
            </a:r>
          </a:p>
          <a:p>
            <a:endParaRPr lang="ru-RU" sz="3200" b="1" dirty="0">
              <a:solidFill>
                <a:srgbClr val="FFC000"/>
              </a:solidFill>
            </a:endParaRPr>
          </a:p>
        </p:txBody>
      </p:sp>
    </p:spTree>
    <p:extLst>
      <p:ext uri="{BB962C8B-B14F-4D97-AF65-F5344CB8AC3E}">
        <p14:creationId xmlns:p14="http://schemas.microsoft.com/office/powerpoint/2010/main" val="29655143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2"/>
            <a:ext cx="6606480" cy="2554545"/>
          </a:xfrm>
          <a:prstGeom prst="rect">
            <a:avLst/>
          </a:prstGeom>
        </p:spPr>
        <p:txBody>
          <a:bodyPr wrap="square">
            <a:spAutoFit/>
          </a:bodyPr>
          <a:lstStyle/>
          <a:p>
            <a:r>
              <a:rPr lang="ru-RU" sz="3200" b="1" dirty="0">
                <a:solidFill>
                  <a:srgbClr val="FFC000"/>
                </a:solidFill>
              </a:rPr>
              <a:t>Постоянные компоненты клеточной стенки грибов — липиды, которые </a:t>
            </a:r>
            <a:r>
              <a:rPr lang="ru-RU" sz="3200" b="1" dirty="0" smtClean="0">
                <a:solidFill>
                  <a:srgbClr val="FFC000"/>
                </a:solidFill>
              </a:rPr>
              <a:t>представлены </a:t>
            </a:r>
            <a:r>
              <a:rPr lang="ru-RU" sz="3200" b="1" dirty="0">
                <a:solidFill>
                  <a:srgbClr val="FFC000"/>
                </a:solidFill>
              </a:rPr>
              <a:t>в основном насыщенными жирными кис­лотами.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717032"/>
            <a:ext cx="4762500" cy="2505075"/>
          </a:xfrm>
          <a:prstGeom prst="rect">
            <a:avLst/>
          </a:prstGeom>
          <a:ln>
            <a:solidFill>
              <a:schemeClr val="accent6"/>
            </a:solidFill>
          </a:ln>
          <a:effectLst>
            <a:softEdge rad="317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063" y="2564904"/>
            <a:ext cx="2362256" cy="4104456"/>
          </a:xfrm>
          <a:prstGeom prst="rect">
            <a:avLst/>
          </a:prstGeom>
          <a:effectLst>
            <a:softEdge rad="127000"/>
          </a:effectLst>
        </p:spPr>
      </p:pic>
    </p:spTree>
    <p:extLst>
      <p:ext uri="{BB962C8B-B14F-4D97-AF65-F5344CB8AC3E}">
        <p14:creationId xmlns:p14="http://schemas.microsoft.com/office/powerpoint/2010/main" val="23427795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416497961"/>
              </p:ext>
            </p:extLst>
          </p:nvPr>
        </p:nvGraphicFramePr>
        <p:xfrm>
          <a:off x="251520" y="116632"/>
          <a:ext cx="8496944" cy="6863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76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959133645"/>
              </p:ext>
            </p:extLst>
          </p:nvPr>
        </p:nvGraphicFramePr>
        <p:xfrm>
          <a:off x="179512" y="1"/>
          <a:ext cx="8784976" cy="6001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68183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Размножение грибов</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308860"/>
            <a:ext cx="6336704" cy="4072468"/>
          </a:xfrm>
          <a:prstGeom prst="rect">
            <a:avLst/>
          </a:prstGeom>
          <a:effectLst>
            <a:softEdge rad="317500"/>
          </a:effectLst>
        </p:spPr>
      </p:pic>
    </p:spTree>
    <p:extLst>
      <p:ext uri="{BB962C8B-B14F-4D97-AF65-F5344CB8AC3E}">
        <p14:creationId xmlns:p14="http://schemas.microsoft.com/office/powerpoint/2010/main" val="238700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nodeType="clickEffect">
                                  <p:stCondLst>
                                    <p:cond delay="0"/>
                                  </p:stCondLst>
                                  <p:childTnLst>
                                    <p:animEffect transition="out" filter="plus(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228601"/>
            <a:ext cx="5256584" cy="1569660"/>
          </a:xfrm>
          <a:prstGeom prst="rect">
            <a:avLst/>
          </a:prstGeom>
        </p:spPr>
        <p:txBody>
          <a:bodyPr wrap="square">
            <a:spAutoFit/>
          </a:bodyPr>
          <a:lstStyle/>
          <a:p>
            <a:r>
              <a:rPr lang="ru-RU" sz="3200" b="1" dirty="0"/>
              <a:t>Разные формы бактерий имеет различный тип ядерного аппарата</a:t>
            </a:r>
            <a:r>
              <a:rPr lang="ru-RU" sz="3200" b="1" dirty="0" smtClean="0"/>
              <a:t>.</a:t>
            </a:r>
            <a:endParaRPr lang="ru-RU" sz="3200" b="1"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l="9761" r="9761"/>
          <a:stretch>
            <a:fillRect/>
          </a:stretch>
        </p:blipFill>
        <p:spPr bwMode="auto">
          <a:xfrm>
            <a:off x="395536" y="2478380"/>
            <a:ext cx="8496944" cy="38812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3171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860718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136904" cy="6001643"/>
          </a:xfrm>
          <a:prstGeom prst="rect">
            <a:avLst/>
          </a:prstGeom>
        </p:spPr>
        <p:txBody>
          <a:bodyPr wrap="square">
            <a:spAutoFit/>
          </a:bodyPr>
          <a:lstStyle/>
          <a:p>
            <a:r>
              <a:rPr lang="ru-RU" sz="3200" b="1" dirty="0">
                <a:solidFill>
                  <a:srgbClr val="FFC000"/>
                </a:solidFill>
              </a:rPr>
              <a:t>Тело гриба устроено однотипно, представлено мицелием, но грибам присуще большое разнообразие способов размножения.</a:t>
            </a:r>
          </a:p>
          <a:p>
            <a:r>
              <a:rPr lang="ru-RU" sz="3200" b="1" dirty="0">
                <a:solidFill>
                  <a:srgbClr val="FFC000"/>
                </a:solidFill>
              </a:rPr>
              <a:t>1. Кусочками </a:t>
            </a:r>
            <a:r>
              <a:rPr lang="ru-RU" sz="3200" b="1" dirty="0" smtClean="0">
                <a:solidFill>
                  <a:srgbClr val="FFC000"/>
                </a:solidFill>
              </a:rPr>
              <a:t>мицелия ( вегетативное)</a:t>
            </a:r>
            <a:endParaRPr lang="ru-RU" sz="3200" b="1" dirty="0">
              <a:solidFill>
                <a:srgbClr val="FFC000"/>
              </a:solidFill>
            </a:endParaRPr>
          </a:p>
          <a:p>
            <a:r>
              <a:rPr lang="ru-RU" sz="3200" b="1" dirty="0">
                <a:solidFill>
                  <a:srgbClr val="FFC000"/>
                </a:solidFill>
              </a:rPr>
              <a:t>2. Почкованием (дрожжи)</a:t>
            </a:r>
          </a:p>
          <a:p>
            <a:r>
              <a:rPr lang="ru-RU" sz="3200" b="1" dirty="0">
                <a:solidFill>
                  <a:srgbClr val="FFC000"/>
                </a:solidFill>
              </a:rPr>
              <a:t>3. Деление клетки пополам</a:t>
            </a:r>
          </a:p>
          <a:p>
            <a:r>
              <a:rPr lang="ru-RU" sz="3200" b="1" dirty="0">
                <a:solidFill>
                  <a:srgbClr val="FFC000"/>
                </a:solidFill>
              </a:rPr>
              <a:t>4. При помощи спор, спорообразование является основным способом размножения. Споры могут образовываться бесполым и половым способом.</a:t>
            </a:r>
          </a:p>
        </p:txBody>
      </p:sp>
    </p:spTree>
    <p:extLst>
      <p:ext uri="{BB962C8B-B14F-4D97-AF65-F5344CB8AC3E}">
        <p14:creationId xmlns:p14="http://schemas.microsoft.com/office/powerpoint/2010/main" val="28608149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12968" cy="2308324"/>
          </a:xfrm>
          <a:prstGeom prst="rect">
            <a:avLst/>
          </a:prstGeom>
        </p:spPr>
        <p:txBody>
          <a:bodyPr wrap="square">
            <a:spAutoFit/>
          </a:bodyPr>
          <a:lstStyle/>
          <a:p>
            <a:r>
              <a:rPr lang="ru-RU" sz="3600" b="1" dirty="0" smtClean="0">
                <a:solidFill>
                  <a:srgbClr val="FFC000"/>
                </a:solidFill>
              </a:rPr>
              <a:t> </a:t>
            </a:r>
            <a:r>
              <a:rPr lang="ru-RU" sz="3600" b="1" dirty="0">
                <a:solidFill>
                  <a:srgbClr val="FFC000"/>
                </a:solidFill>
              </a:rPr>
              <a:t>Способы бесполого и полового размножений грибов чрезвычайно разнообразны и являются основой для </a:t>
            </a:r>
            <a:r>
              <a:rPr lang="ru-RU" sz="3600" b="1" dirty="0" err="1" smtClean="0">
                <a:solidFill>
                  <a:srgbClr val="FFC000"/>
                </a:solidFill>
              </a:rPr>
              <a:t>классификацци</a:t>
            </a:r>
            <a:r>
              <a:rPr lang="ru-RU" sz="3600" b="1" dirty="0" smtClean="0">
                <a:solidFill>
                  <a:srgbClr val="FFC000"/>
                </a:solidFill>
              </a:rPr>
              <a:t> </a:t>
            </a:r>
            <a:r>
              <a:rPr lang="ru-RU" sz="3600" b="1" dirty="0">
                <a:solidFill>
                  <a:srgbClr val="FFC000"/>
                </a:solidFill>
              </a:rPr>
              <a:t>этих организмов.</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6555" y="3600450"/>
            <a:ext cx="168592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941168"/>
            <a:ext cx="2276475" cy="13811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4"/>
          <p:cNvSpPr>
            <a:spLocks noChangeArrowheads="1"/>
          </p:cNvSpPr>
          <p:nvPr/>
        </p:nvSpPr>
        <p:spPr bwMode="auto">
          <a:xfrm>
            <a:off x="0" y="2219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556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3600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2971800"/>
            <a:ext cx="2952328" cy="1969368"/>
          </a:xfrm>
          <a:prstGeom prst="rect">
            <a:avLst/>
          </a:prstGeom>
        </p:spPr>
      </p:pic>
    </p:spTree>
    <p:extLst>
      <p:ext uri="{BB962C8B-B14F-4D97-AF65-F5344CB8AC3E}">
        <p14:creationId xmlns:p14="http://schemas.microsoft.com/office/powerpoint/2010/main" val="20693352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640960" cy="5509200"/>
          </a:xfrm>
          <a:prstGeom prst="rect">
            <a:avLst/>
          </a:prstGeom>
        </p:spPr>
        <p:txBody>
          <a:bodyPr wrap="square">
            <a:spAutoFit/>
          </a:bodyPr>
          <a:lstStyle/>
          <a:p>
            <a:r>
              <a:rPr lang="ru-RU" sz="3200" b="1" u="sng" dirty="0"/>
              <a:t>Вегетативное размножение</a:t>
            </a:r>
            <a:r>
              <a:rPr lang="ru-RU" sz="3200" b="1" dirty="0">
                <a:solidFill>
                  <a:srgbClr val="FFC000"/>
                </a:solidFill>
              </a:rPr>
              <a:t>. Вегетативное размножение — это размножение без образования специализированных структур раз­множения. Существуют два пути вегетативного размножения</a:t>
            </a:r>
          </a:p>
          <a:p>
            <a:r>
              <a:rPr lang="ru-RU" sz="3200" b="1" dirty="0">
                <a:solidFill>
                  <a:srgbClr val="FFC000"/>
                </a:solidFill>
              </a:rPr>
              <a:t>Во-первых, размножение может происходить отдельными участками мицелия, для чего кусоч­ки мицелия переносят с одной среды на другую. Можно также из кусочка плодового тела стериль­но вырезать кусочек и поместить на питатель­ную среду.</a:t>
            </a:r>
          </a:p>
        </p:txBody>
      </p:sp>
    </p:spTree>
    <p:extLst>
      <p:ext uri="{BB962C8B-B14F-4D97-AF65-F5344CB8AC3E}">
        <p14:creationId xmlns:p14="http://schemas.microsoft.com/office/powerpoint/2010/main" val="19335179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352928" cy="4031873"/>
          </a:xfrm>
          <a:prstGeom prst="rect">
            <a:avLst/>
          </a:prstGeom>
        </p:spPr>
        <p:txBody>
          <a:bodyPr wrap="square">
            <a:spAutoFit/>
          </a:bodyPr>
          <a:lstStyle/>
          <a:p>
            <a:r>
              <a:rPr lang="ru-RU" sz="3200" b="1" dirty="0"/>
              <a:t>Бесполое размножение. </a:t>
            </a:r>
            <a:r>
              <a:rPr lang="ru-RU" sz="3200" b="1" dirty="0">
                <a:solidFill>
                  <a:srgbClr val="FFC000"/>
                </a:solidFill>
              </a:rPr>
              <a:t>Бесполым называется размножение с образованием специализированных структур размножения, образо­ванию которых не предшествует предварительное слияние клеток или объединение ядер. Бесполый цикл у грибов обычно повторя­ется много раз</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4149080"/>
            <a:ext cx="4752528" cy="2520280"/>
          </a:xfrm>
          <a:prstGeom prst="rect">
            <a:avLst/>
          </a:prstGeom>
        </p:spPr>
      </p:pic>
    </p:spTree>
    <p:extLst>
      <p:ext uri="{BB962C8B-B14F-4D97-AF65-F5344CB8AC3E}">
        <p14:creationId xmlns:p14="http://schemas.microsoft.com/office/powerpoint/2010/main" val="12129929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0"/>
            <a:ext cx="8712968" cy="4524315"/>
          </a:xfrm>
          <a:prstGeom prst="rect">
            <a:avLst/>
          </a:prstGeom>
        </p:spPr>
        <p:txBody>
          <a:bodyPr wrap="square">
            <a:spAutoFit/>
          </a:bodyPr>
          <a:lstStyle/>
          <a:p>
            <a:r>
              <a:rPr lang="ru-RU" sz="3200" b="1" dirty="0"/>
              <a:t>Половое размножение</a:t>
            </a:r>
            <a:r>
              <a:rPr lang="ru-RU" sz="3200" b="1" dirty="0">
                <a:solidFill>
                  <a:srgbClr val="FFC000"/>
                </a:solidFill>
              </a:rPr>
              <a:t>. Половому размножению обязательно предшествует слияние специальных клеток и последующее объе­динение или слияние ядер. Продукт слияния клеток — зигота, пли зигоспора. Конечный результат полового процесса — обра­зование специальных спор, с помощью которых и осуществляет­ся дальнейшее размножение особи.</a:t>
            </a:r>
          </a:p>
        </p:txBody>
      </p:sp>
    </p:spTree>
    <p:extLst>
      <p:ext uri="{BB962C8B-B14F-4D97-AF65-F5344CB8AC3E}">
        <p14:creationId xmlns:p14="http://schemas.microsoft.com/office/powerpoint/2010/main" val="19965063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2354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2364" y="404664"/>
            <a:ext cx="7499350" cy="642938"/>
          </a:xfrm>
        </p:spPr>
        <p:txBody>
          <a:bodyPr>
            <a:noAutofit/>
          </a:bodyPr>
          <a:lstStyle/>
          <a:p>
            <a:pPr eaLnBrk="1" fontAlgn="auto" hangingPunct="1">
              <a:spcAft>
                <a:spcPts val="0"/>
              </a:spcAft>
              <a:defRPr/>
            </a:pPr>
            <a:r>
              <a:rPr lang="ru-RU" sz="4800" dirty="0" smtClean="0">
                <a:solidFill>
                  <a:srgbClr val="FFC000"/>
                </a:solidFill>
              </a:rPr>
              <a:t/>
            </a:r>
            <a:br>
              <a:rPr lang="ru-RU" sz="4800" dirty="0" smtClean="0">
                <a:solidFill>
                  <a:srgbClr val="FFC000"/>
                </a:solidFill>
              </a:rPr>
            </a:br>
            <a:r>
              <a:rPr lang="ru-RU" sz="4800" u="sng" dirty="0" smtClean="0">
                <a:solidFill>
                  <a:srgbClr val="FFC000"/>
                </a:solidFill>
              </a:rPr>
              <a:t>Плесень хорошая и плохая</a:t>
            </a:r>
            <a:r>
              <a:rPr lang="ru-RU" sz="4800" dirty="0" smtClean="0">
                <a:solidFill>
                  <a:srgbClr val="FFC000"/>
                </a:solidFill>
              </a:rPr>
              <a:t/>
            </a:r>
            <a:br>
              <a:rPr lang="ru-RU" sz="4800" dirty="0" smtClean="0">
                <a:solidFill>
                  <a:srgbClr val="FFC000"/>
                </a:solidFill>
              </a:rPr>
            </a:br>
            <a:endParaRPr lang="ru-RU" sz="4800" dirty="0">
              <a:solidFill>
                <a:srgbClr val="FFC000"/>
              </a:solidFill>
            </a:endParaRPr>
          </a:p>
        </p:txBody>
      </p:sp>
      <p:sp>
        <p:nvSpPr>
          <p:cNvPr id="20483" name="Прямоугольник 4"/>
          <p:cNvSpPr>
            <a:spLocks noChangeArrowheads="1"/>
          </p:cNvSpPr>
          <p:nvPr/>
        </p:nvSpPr>
        <p:spPr bwMode="auto">
          <a:xfrm>
            <a:off x="1115616" y="1988840"/>
            <a:ext cx="784887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sz="2800" b="1" dirty="0">
                <a:solidFill>
                  <a:srgbClr val="FFC000"/>
                </a:solidFill>
                <a:latin typeface="Tahoma" pitchFamily="34" charset="0"/>
                <a:ea typeface="Times New Roman" pitchFamily="18" charset="0"/>
                <a:cs typeface="Tahoma" pitchFamily="34" charset="0"/>
              </a:rPr>
              <a:t>Существование хорошей плесени тоже всем известно. Серая гниль, портящая российскую клубнику, во Франции используется для приготовления вин и называется "благородной плесенью". С помощью голубой плесени делают мраморные или голубые сыры - Рокфор, </a:t>
            </a:r>
            <a:r>
              <a:rPr lang="ru-RU" sz="2800" b="1" dirty="0" err="1">
                <a:solidFill>
                  <a:srgbClr val="FFC000"/>
                </a:solidFill>
                <a:latin typeface="Tahoma" pitchFamily="34" charset="0"/>
                <a:ea typeface="Times New Roman" pitchFamily="18" charset="0"/>
                <a:cs typeface="Tahoma" pitchFamily="34" charset="0"/>
              </a:rPr>
              <a:t>Стилтон</a:t>
            </a:r>
            <a:r>
              <a:rPr lang="ru-RU" sz="2800" b="1" dirty="0">
                <a:solidFill>
                  <a:srgbClr val="FFC000"/>
                </a:solidFill>
                <a:latin typeface="Tahoma" pitchFamily="34" charset="0"/>
                <a:ea typeface="Times New Roman" pitchFamily="18" charset="0"/>
                <a:cs typeface="Tahoma" pitchFamily="34" charset="0"/>
              </a:rPr>
              <a:t>, </a:t>
            </a:r>
            <a:r>
              <a:rPr lang="ru-RU" sz="2800" b="1" dirty="0" err="1">
                <a:solidFill>
                  <a:srgbClr val="FFC000"/>
                </a:solidFill>
                <a:latin typeface="Tahoma" pitchFamily="34" charset="0"/>
                <a:ea typeface="Times New Roman" pitchFamily="18" charset="0"/>
                <a:cs typeface="Tahoma" pitchFamily="34" charset="0"/>
              </a:rPr>
              <a:t>Горгонзола</a:t>
            </a:r>
            <a:r>
              <a:rPr lang="ru-RU" sz="2800" b="1" dirty="0">
                <a:solidFill>
                  <a:srgbClr val="FFC000"/>
                </a:solidFill>
                <a:latin typeface="Tahoma" pitchFamily="34" charset="0"/>
                <a:ea typeface="Times New Roman" pitchFamily="18" charset="0"/>
                <a:cs typeface="Tahoma" pitchFamily="34" charset="0"/>
              </a:rPr>
              <a:t>. А белая плесень придает специфический вкус и аромат сырам Камамбер и Бри. </a:t>
            </a:r>
            <a:endParaRPr lang="ru-RU" sz="2800" b="1" dirty="0">
              <a:solidFill>
                <a:srgbClr val="FFC000"/>
              </a:solidFill>
              <a:ea typeface="Times New Roman" pitchFamily="18" charset="0"/>
              <a:cs typeface="Tahoma" pitchFamily="34" charset="0"/>
            </a:endParaRPr>
          </a:p>
        </p:txBody>
      </p:sp>
    </p:spTree>
    <p:extLst>
      <p:ext uri="{BB962C8B-B14F-4D97-AF65-F5344CB8AC3E}">
        <p14:creationId xmlns:p14="http://schemas.microsoft.com/office/powerpoint/2010/main" val="41303409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9699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065963" cy="868362"/>
          </a:xfrm>
        </p:spPr>
        <p:txBody>
          <a:bodyPr>
            <a:normAutofit fontScale="90000"/>
          </a:bodyPr>
          <a:lstStyle/>
          <a:p>
            <a:pPr eaLnBrk="1" fontAlgn="auto" hangingPunct="1">
              <a:spcAft>
                <a:spcPts val="0"/>
              </a:spcAft>
              <a:defRPr/>
            </a:pPr>
            <a:r>
              <a:rPr lang="ru-RU" b="1" dirty="0" smtClean="0">
                <a:solidFill>
                  <a:srgbClr val="FFC000"/>
                </a:solidFill>
              </a:rPr>
              <a:t>Сыр простой и сыр с плесенью</a:t>
            </a:r>
            <a:endParaRPr lang="ru-RU" b="1" dirty="0">
              <a:solidFill>
                <a:srgbClr val="FFC000"/>
              </a:solidFill>
            </a:endParaRPr>
          </a:p>
        </p:txBody>
      </p:sp>
      <p:pic>
        <p:nvPicPr>
          <p:cNvPr id="18435" name="Picture 2" descr="12064684074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500188"/>
            <a:ext cx="2214562"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descr="12071349479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1571625"/>
            <a:ext cx="2071688"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12063922992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1714500"/>
            <a:ext cx="1857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20080506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000500"/>
            <a:ext cx="2357438"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descr="20080506_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25" y="4071938"/>
            <a:ext cx="20002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7" descr="20080506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9375" y="4000500"/>
            <a:ext cx="1905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8744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97346"/>
            <a:ext cx="8496944" cy="5509200"/>
          </a:xfrm>
          <a:prstGeom prst="rect">
            <a:avLst/>
          </a:prstGeom>
        </p:spPr>
        <p:txBody>
          <a:bodyPr wrap="square">
            <a:spAutoFit/>
          </a:bodyPr>
          <a:lstStyle/>
          <a:p>
            <a:r>
              <a:rPr lang="ru-RU" sz="3200" b="1" u="sng" dirty="0">
                <a:solidFill>
                  <a:srgbClr val="FFC000"/>
                </a:solidFill>
              </a:rPr>
              <a:t>Грибы – возбудители порчи пищевых </a:t>
            </a:r>
            <a:r>
              <a:rPr lang="ru-RU" sz="3200" b="1" u="sng" dirty="0" smtClean="0">
                <a:solidFill>
                  <a:srgbClr val="FFC000"/>
                </a:solidFill>
              </a:rPr>
              <a:t>продуктов</a:t>
            </a:r>
          </a:p>
          <a:p>
            <a:endParaRPr lang="ru-RU" sz="3200" b="1" dirty="0">
              <a:solidFill>
                <a:srgbClr val="FFC000"/>
              </a:solidFill>
            </a:endParaRPr>
          </a:p>
          <a:p>
            <a:r>
              <a:rPr lang="ru-RU" sz="3200" b="1" dirty="0">
                <a:solidFill>
                  <a:srgbClr val="FFC000"/>
                </a:solidFill>
              </a:rPr>
              <a:t>Порчу вызывает:</a:t>
            </a:r>
          </a:p>
          <a:p>
            <a:r>
              <a:rPr lang="ru-RU" sz="3200" b="1" i="1" dirty="0" err="1">
                <a:solidFill>
                  <a:srgbClr val="FFC000"/>
                </a:solidFill>
              </a:rPr>
              <a:t>Мукоровые</a:t>
            </a:r>
            <a:r>
              <a:rPr lang="ru-RU" sz="3200" b="1" i="1" dirty="0">
                <a:solidFill>
                  <a:srgbClr val="FFC000"/>
                </a:solidFill>
              </a:rPr>
              <a:t> грибы </a:t>
            </a:r>
            <a:r>
              <a:rPr lang="ru-RU" sz="3200" b="1" dirty="0">
                <a:solidFill>
                  <a:srgbClr val="FFC000"/>
                </a:solidFill>
              </a:rPr>
              <a:t>- </a:t>
            </a:r>
            <a:r>
              <a:rPr lang="en-US" sz="3200" b="1" i="1" dirty="0" err="1">
                <a:solidFill>
                  <a:srgbClr val="FFC000"/>
                </a:solidFill>
              </a:rPr>
              <a:t>Mucor</a:t>
            </a:r>
            <a:r>
              <a:rPr lang="ru-RU" sz="3200" b="1" dirty="0">
                <a:solidFill>
                  <a:srgbClr val="FFC000"/>
                </a:solidFill>
              </a:rPr>
              <a:t>(хлебная плесень, хлебные изделия), </a:t>
            </a:r>
            <a:r>
              <a:rPr lang="en-US" sz="3200" b="1" i="1" dirty="0" err="1">
                <a:solidFill>
                  <a:srgbClr val="FFC000"/>
                </a:solidFill>
              </a:rPr>
              <a:t>Rhizopus</a:t>
            </a:r>
            <a:r>
              <a:rPr lang="en-US" sz="3200" b="1" i="1" dirty="0">
                <a:solidFill>
                  <a:srgbClr val="FFC000"/>
                </a:solidFill>
              </a:rPr>
              <a:t> </a:t>
            </a:r>
            <a:r>
              <a:rPr lang="ru-RU" sz="3200" b="1" dirty="0">
                <a:solidFill>
                  <a:srgbClr val="FFC000"/>
                </a:solidFill>
              </a:rPr>
              <a:t>(головчатая плесень), </a:t>
            </a:r>
            <a:r>
              <a:rPr lang="en-US" sz="3200" b="1" i="1" dirty="0" err="1">
                <a:solidFill>
                  <a:srgbClr val="FFC000"/>
                </a:solidFill>
              </a:rPr>
              <a:t>Thamnidium</a:t>
            </a:r>
            <a:r>
              <a:rPr lang="ru-RU" sz="3200" b="1" dirty="0">
                <a:solidFill>
                  <a:srgbClr val="FFC000"/>
                </a:solidFill>
              </a:rPr>
              <a:t> – вызывают бурную порчу пищевых продуктов(мягкая гниль ягод). </a:t>
            </a:r>
          </a:p>
          <a:p>
            <a:r>
              <a:rPr lang="en-US" sz="3200" b="1" i="1" dirty="0" err="1">
                <a:solidFill>
                  <a:srgbClr val="FFC000"/>
                </a:solidFill>
              </a:rPr>
              <a:t>Fusarium</a:t>
            </a:r>
            <a:r>
              <a:rPr lang="ru-RU" sz="3200" b="1" i="1" dirty="0">
                <a:solidFill>
                  <a:srgbClr val="FFC000"/>
                </a:solidFill>
              </a:rPr>
              <a:t>, </a:t>
            </a:r>
            <a:r>
              <a:rPr lang="ru-RU" sz="3200" b="1" dirty="0">
                <a:solidFill>
                  <a:srgbClr val="FFC000"/>
                </a:solidFill>
              </a:rPr>
              <a:t>вызывает фузариоз зерна, лука, томатов, картофеля (сухая гниль). </a:t>
            </a:r>
          </a:p>
        </p:txBody>
      </p:sp>
    </p:spTree>
    <p:extLst>
      <p:ext uri="{BB962C8B-B14F-4D97-AF65-F5344CB8AC3E}">
        <p14:creationId xmlns:p14="http://schemas.microsoft.com/office/powerpoint/2010/main" val="3431883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 уроку биологии. Строение и жизнедеятельность бактерий. 6 класс. Июдина Л.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4722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036496" cy="6494085"/>
          </a:xfrm>
          <a:prstGeom prst="rect">
            <a:avLst/>
          </a:prstGeom>
        </p:spPr>
        <p:txBody>
          <a:bodyPr wrap="square">
            <a:spAutoFit/>
          </a:bodyPr>
          <a:lstStyle/>
          <a:p>
            <a:r>
              <a:rPr lang="en-US" sz="3200" b="1" i="1" dirty="0" err="1">
                <a:solidFill>
                  <a:srgbClr val="FFC000"/>
                </a:solidFill>
              </a:rPr>
              <a:t>Bothrytis</a:t>
            </a:r>
            <a:r>
              <a:rPr lang="ru-RU" sz="3200" b="1" i="1" dirty="0">
                <a:solidFill>
                  <a:srgbClr val="FFC000"/>
                </a:solidFill>
              </a:rPr>
              <a:t>, </a:t>
            </a:r>
            <a:r>
              <a:rPr lang="ru-RU" sz="3200" b="1" dirty="0">
                <a:solidFill>
                  <a:srgbClr val="FFC000"/>
                </a:solidFill>
              </a:rPr>
              <a:t>грибы вызывают заболевания </a:t>
            </a:r>
            <a:r>
              <a:rPr lang="ru-RU" sz="3200" b="1" dirty="0" err="1">
                <a:solidFill>
                  <a:srgbClr val="FFC000"/>
                </a:solidFill>
              </a:rPr>
              <a:t>ботритиозы</a:t>
            </a:r>
            <a:r>
              <a:rPr lang="ru-RU" sz="3200" b="1" dirty="0">
                <a:solidFill>
                  <a:srgbClr val="FFC000"/>
                </a:solidFill>
              </a:rPr>
              <a:t> (серую гниль) овощей - капуста, морковь, свекла, огурцы.</a:t>
            </a:r>
          </a:p>
          <a:p>
            <a:r>
              <a:rPr lang="en-US" sz="3200" b="1" i="1" dirty="0" err="1">
                <a:solidFill>
                  <a:srgbClr val="FFC000"/>
                </a:solidFill>
              </a:rPr>
              <a:t>Alternaria</a:t>
            </a:r>
            <a:r>
              <a:rPr lang="ru-RU" sz="3200" b="1" i="1" dirty="0">
                <a:solidFill>
                  <a:srgbClr val="FFC000"/>
                </a:solidFill>
              </a:rPr>
              <a:t>, </a:t>
            </a:r>
            <a:r>
              <a:rPr lang="ru-RU" sz="3200" b="1" dirty="0">
                <a:solidFill>
                  <a:srgbClr val="FFC000"/>
                </a:solidFill>
              </a:rPr>
              <a:t>грибы встречаются на зерне, стоящем в поле, вызывают заболевания моркови (черная гниль), цитрусовых.</a:t>
            </a:r>
          </a:p>
          <a:p>
            <a:r>
              <a:rPr lang="en-US" sz="3200" b="1" i="1" dirty="0" err="1">
                <a:solidFill>
                  <a:srgbClr val="FFC000"/>
                </a:solidFill>
              </a:rPr>
              <a:t>Cladosporium</a:t>
            </a:r>
            <a:r>
              <a:rPr lang="ru-RU" sz="3200" b="1" i="1" dirty="0">
                <a:solidFill>
                  <a:srgbClr val="FFC000"/>
                </a:solidFill>
              </a:rPr>
              <a:t>,</a:t>
            </a:r>
            <a:r>
              <a:rPr lang="ru-RU" sz="3200" b="1" dirty="0">
                <a:solidFill>
                  <a:srgbClr val="FFC000"/>
                </a:solidFill>
              </a:rPr>
              <a:t> встречается на зерне, стоящем в поле, вызывает порчу страниц книг, сливочного масла, охлажденного мяса.</a:t>
            </a:r>
          </a:p>
          <a:p>
            <a:r>
              <a:rPr lang="en-US" sz="3200" b="1" i="1" dirty="0" err="1">
                <a:solidFill>
                  <a:srgbClr val="FFC000"/>
                </a:solidFill>
              </a:rPr>
              <a:t>Oidium</a:t>
            </a:r>
            <a:r>
              <a:rPr lang="en-US" sz="3200" b="1" i="1" dirty="0">
                <a:solidFill>
                  <a:srgbClr val="FFC000"/>
                </a:solidFill>
              </a:rPr>
              <a:t> </a:t>
            </a:r>
            <a:r>
              <a:rPr lang="en-US" sz="3200" b="1" i="1" dirty="0" err="1">
                <a:solidFill>
                  <a:srgbClr val="FFC000"/>
                </a:solidFill>
              </a:rPr>
              <a:t>lactis</a:t>
            </a:r>
            <a:r>
              <a:rPr lang="ru-RU" sz="3200" b="1" i="1" dirty="0">
                <a:solidFill>
                  <a:srgbClr val="FFC000"/>
                </a:solidFill>
              </a:rPr>
              <a:t>, </a:t>
            </a:r>
            <a:r>
              <a:rPr lang="ru-RU" sz="3200" b="1" dirty="0">
                <a:solidFill>
                  <a:srgbClr val="FFC000"/>
                </a:solidFill>
              </a:rPr>
              <a:t>растет в кислой среде, развивается на простокваше, сметане, твороге, а также вызывает порчу рассолов квашеных овощей.</a:t>
            </a:r>
          </a:p>
        </p:txBody>
      </p:sp>
    </p:spTree>
    <p:extLst>
      <p:ext uri="{BB962C8B-B14F-4D97-AF65-F5344CB8AC3E}">
        <p14:creationId xmlns:p14="http://schemas.microsoft.com/office/powerpoint/2010/main" val="42715207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4" y="116632"/>
            <a:ext cx="8012247" cy="6408712"/>
          </a:xfrm>
          <a:prstGeom prst="rect">
            <a:avLst/>
          </a:prstGeom>
        </p:spPr>
      </p:pic>
    </p:spTree>
    <p:extLst>
      <p:ext uri="{BB962C8B-B14F-4D97-AF65-F5344CB8AC3E}">
        <p14:creationId xmlns:p14="http://schemas.microsoft.com/office/powerpoint/2010/main" val="5819164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890837"/>
            <a:ext cx="3738711" cy="3058443"/>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452597"/>
            <a:ext cx="5220072" cy="3264435"/>
          </a:xfrm>
          <a:prstGeom prst="rect">
            <a:avLst/>
          </a:prstGeom>
        </p:spPr>
      </p:pic>
    </p:spTree>
    <p:extLst>
      <p:ext uri="{BB962C8B-B14F-4D97-AF65-F5344CB8AC3E}">
        <p14:creationId xmlns:p14="http://schemas.microsoft.com/office/powerpoint/2010/main" val="34068701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569913"/>
            <a:ext cx="7756525" cy="1054100"/>
          </a:xfrm>
        </p:spPr>
        <p:txBody>
          <a:bodyPr/>
          <a:lstStyle/>
          <a:p>
            <a:r>
              <a:rPr lang="ru-RU" dirty="0" smtClean="0"/>
              <a:t/>
            </a:r>
            <a:br>
              <a:rPr lang="ru-RU" dirty="0" smtClean="0"/>
            </a:br>
            <a:endParaRPr lang="ru-RU" dirty="0"/>
          </a:p>
        </p:txBody>
      </p:sp>
    </p:spTree>
    <p:extLst>
      <p:ext uri="{BB962C8B-B14F-4D97-AF65-F5344CB8AC3E}">
        <p14:creationId xmlns:p14="http://schemas.microsoft.com/office/powerpoint/2010/main" val="41303409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Вирусы  и  фаги</a:t>
            </a:r>
            <a:endParaRPr lang="ru-RU" b="1"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204864"/>
            <a:ext cx="3600400" cy="4320480"/>
          </a:xfrm>
          <a:prstGeom prst="rect">
            <a:avLst/>
          </a:prstGeom>
        </p:spPr>
      </p:pic>
    </p:spTree>
    <p:extLst>
      <p:ext uri="{BB962C8B-B14F-4D97-AF65-F5344CB8AC3E}">
        <p14:creationId xmlns:p14="http://schemas.microsoft.com/office/powerpoint/2010/main" val="7643506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64752" y="-62230"/>
            <a:ext cx="748883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FFC000"/>
                </a:solidFill>
                <a:effectLst/>
                <a:ea typeface="Times New Roman" pitchFamily="18" charset="0"/>
                <a:cs typeface="Arial" pitchFamily="34" charset="0"/>
              </a:rPr>
              <a:t>Вирусы были открыты русским ботаником Д.И. Ивановским в 1892 г. при изучении болезни табака – табачной мозаики. Было показано, что эта болезнь пере­дается организмами, проходящими через биологические фильтры. Эти организ­мы получили название «фильтрующие вирусы», а затем просто «вирусы».</a:t>
            </a:r>
            <a:endParaRPr kumimoji="0" lang="ru-RU" sz="3600" b="0" i="0" u="none" strike="noStrike" cap="none" normalizeH="0" baseline="0" dirty="0" smtClean="0">
              <a:ln>
                <a:noFill/>
              </a:ln>
              <a:solidFill>
                <a:srgbClr val="FFC000"/>
              </a:solidFill>
              <a:effectLst/>
              <a:cs typeface="Arial" pitchFamily="34" charset="0"/>
            </a:endParaRPr>
          </a:p>
        </p:txBody>
      </p:sp>
    </p:spTree>
    <p:extLst>
      <p:ext uri="{BB962C8B-B14F-4D97-AF65-F5344CB8AC3E}">
        <p14:creationId xmlns:p14="http://schemas.microsoft.com/office/powerpoint/2010/main" val="19461943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908720"/>
            <a:ext cx="3168352" cy="4104456"/>
          </a:xfrm>
          <a:prstGeom prst="rect">
            <a:avLst/>
          </a:prstGeom>
        </p:spPr>
      </p:pic>
      <p:sp>
        <p:nvSpPr>
          <p:cNvPr id="3" name="Прямоугольник 2"/>
          <p:cNvSpPr/>
          <p:nvPr/>
        </p:nvSpPr>
        <p:spPr>
          <a:xfrm>
            <a:off x="3923928" y="620688"/>
            <a:ext cx="4896544" cy="4401205"/>
          </a:xfrm>
          <a:prstGeom prst="rect">
            <a:avLst/>
          </a:prstGeom>
        </p:spPr>
        <p:txBody>
          <a:bodyPr wrap="square">
            <a:spAutoFit/>
          </a:bodyPr>
          <a:lstStyle/>
          <a:p>
            <a:r>
              <a:rPr lang="ru-RU" sz="2800" b="1" dirty="0"/>
              <a:t>Дмитрий Иосифович Ивановский</a:t>
            </a:r>
            <a:r>
              <a:rPr lang="ru-RU" sz="2800" dirty="0"/>
              <a:t> (28 октября (9 ноября) </a:t>
            </a:r>
            <a:r>
              <a:rPr lang="ru-RU" sz="2800" u="sng" dirty="0">
                <a:hlinkClick r:id="rId3" tooltip="1864"/>
              </a:rPr>
              <a:t>1864</a:t>
            </a:r>
            <a:r>
              <a:rPr lang="ru-RU" sz="2800" dirty="0"/>
              <a:t>, с. </a:t>
            </a:r>
            <a:r>
              <a:rPr lang="ru-RU" sz="2800" dirty="0">
                <a:hlinkClick r:id="rId4" tooltip="Низы (Ленинградская область) (страница отсутствует)"/>
              </a:rPr>
              <a:t>Низы</a:t>
            </a:r>
            <a:r>
              <a:rPr lang="ru-RU" sz="2800" dirty="0"/>
              <a:t>, ныне </a:t>
            </a:r>
            <a:r>
              <a:rPr lang="ru-RU" sz="2800" dirty="0">
                <a:hlinkClick r:id="rId5" tooltip="Ленинградская область"/>
              </a:rPr>
              <a:t>Ленинградской области</a:t>
            </a:r>
            <a:r>
              <a:rPr lang="ru-RU" sz="2800" dirty="0"/>
              <a:t>—</a:t>
            </a:r>
            <a:r>
              <a:rPr lang="ru-RU" sz="2800" dirty="0">
                <a:hlinkClick r:id="rId6" tooltip="20 апреля"/>
              </a:rPr>
              <a:t>20 апреля</a:t>
            </a:r>
            <a:r>
              <a:rPr lang="ru-RU" sz="2800" dirty="0"/>
              <a:t> </a:t>
            </a:r>
            <a:r>
              <a:rPr lang="ru-RU" sz="2800" dirty="0">
                <a:hlinkClick r:id="rId7" tooltip="1920"/>
              </a:rPr>
              <a:t>1920</a:t>
            </a:r>
            <a:r>
              <a:rPr lang="ru-RU" sz="2800" dirty="0"/>
              <a:t>, </a:t>
            </a:r>
            <a:r>
              <a:rPr lang="ru-RU" sz="2800" dirty="0">
                <a:hlinkClick r:id="rId8" tooltip="Ростов-на-Дону"/>
              </a:rPr>
              <a:t>Ростов-на-Дону</a:t>
            </a:r>
            <a:r>
              <a:rPr lang="ru-RU" sz="2800" dirty="0"/>
              <a:t>) — русский физиолог растений и микробиолог, основоположник </a:t>
            </a:r>
            <a:r>
              <a:rPr lang="ru-RU" sz="2800" dirty="0">
                <a:hlinkClick r:id="rId9" tooltip="Вирусология"/>
              </a:rPr>
              <a:t>вирусологии</a:t>
            </a:r>
            <a:r>
              <a:rPr lang="ru-RU" sz="2800" dirty="0"/>
              <a:t>. </a:t>
            </a:r>
            <a:endParaRPr lang="ru-RU" sz="2800" dirty="0"/>
          </a:p>
        </p:txBody>
      </p:sp>
    </p:spTree>
    <p:extLst>
      <p:ext uri="{BB962C8B-B14F-4D97-AF65-F5344CB8AC3E}">
        <p14:creationId xmlns:p14="http://schemas.microsoft.com/office/powerpoint/2010/main" val="20808812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125631"/>
            <a:ext cx="813690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0" i="0" u="sng" strike="noStrike" cap="none" normalizeH="0" baseline="0" dirty="0" smtClean="0">
                <a:ln>
                  <a:noFill/>
                </a:ln>
                <a:solidFill>
                  <a:srgbClr val="FFC000"/>
                </a:solidFill>
                <a:effectLst/>
                <a:ea typeface="Times New Roman" pitchFamily="18" charset="0"/>
                <a:cs typeface="Arial" pitchFamily="34" charset="0"/>
              </a:rPr>
              <a:t>Вирусы  обладают следующими  </a:t>
            </a:r>
            <a:r>
              <a:rPr kumimoji="0" lang="ru-RU" sz="2400" b="0" i="1" u="sng" strike="noStrike" cap="none" normalizeH="0" baseline="0" dirty="0" smtClean="0">
                <a:ln>
                  <a:noFill/>
                </a:ln>
                <a:solidFill>
                  <a:srgbClr val="FFC000"/>
                </a:solidFill>
                <a:effectLst/>
                <a:ea typeface="Times New Roman" pitchFamily="18" charset="0"/>
                <a:cs typeface="Arial" pitchFamily="34" charset="0"/>
              </a:rPr>
              <a:t>характерными  особенностями, </a:t>
            </a:r>
            <a:r>
              <a:rPr kumimoji="0" lang="ru-RU" sz="2400" b="0" i="0" u="sng" strike="noStrike" cap="none" normalizeH="0" baseline="0" dirty="0" smtClean="0">
                <a:ln>
                  <a:noFill/>
                </a:ln>
                <a:solidFill>
                  <a:srgbClr val="FFC000"/>
                </a:solidFill>
                <a:effectLst/>
                <a:ea typeface="Times New Roman" pitchFamily="18" charset="0"/>
                <a:cs typeface="Arial" pitchFamily="34" charset="0"/>
              </a:rPr>
              <a:t>отличающими их от других организмов:</a:t>
            </a:r>
            <a:endParaRPr kumimoji="0" lang="ru-RU" sz="2400" b="0" i="0" u="sng" strike="noStrike" cap="none" normalizeH="0" baseline="0" dirty="0" smtClean="0">
              <a:ln>
                <a:noFill/>
              </a:ln>
              <a:solidFill>
                <a:srgbClr val="FFC000"/>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C000"/>
                </a:solidFill>
                <a:effectLst/>
                <a:ea typeface="Times New Roman" pitchFamily="18" charset="0"/>
                <a:cs typeface="Arial" pitchFamily="34" charset="0"/>
              </a:rPr>
              <a:t>1. Имеют малые размеры, не задерживаются биологическими фильтрами. Размеры вирусов измеряются в </a:t>
            </a:r>
            <a:r>
              <a:rPr kumimoji="0" lang="ru-RU" sz="2400" b="0" i="0" u="none" strike="noStrike" cap="none" normalizeH="0" baseline="0" dirty="0" err="1" smtClean="0">
                <a:ln>
                  <a:noFill/>
                </a:ln>
                <a:solidFill>
                  <a:srgbClr val="FFC000"/>
                </a:solidFill>
                <a:effectLst/>
                <a:ea typeface="Times New Roman" pitchFamily="18" charset="0"/>
                <a:cs typeface="Arial" pitchFamily="34" charset="0"/>
              </a:rPr>
              <a:t>нм</a:t>
            </a:r>
            <a:r>
              <a:rPr kumimoji="0" lang="ru-RU" sz="2400" b="0" i="0" u="none" strike="noStrike" cap="none" normalizeH="0" baseline="0" dirty="0" smtClean="0">
                <a:ln>
                  <a:noFill/>
                </a:ln>
                <a:solidFill>
                  <a:srgbClr val="FFC000"/>
                </a:solidFill>
                <a:effectLst/>
                <a:ea typeface="Times New Roman" pitchFamily="18" charset="0"/>
                <a:cs typeface="Arial" pitchFamily="34" charset="0"/>
              </a:rPr>
              <a:t> (1 </a:t>
            </a:r>
            <a:r>
              <a:rPr kumimoji="0" lang="ru-RU" sz="2400" b="0" i="0" u="none" strike="noStrike" cap="none" normalizeH="0" baseline="0" dirty="0" err="1" smtClean="0">
                <a:ln>
                  <a:noFill/>
                </a:ln>
                <a:solidFill>
                  <a:srgbClr val="FFC000"/>
                </a:solidFill>
                <a:effectLst/>
                <a:ea typeface="Times New Roman" pitchFamily="18" charset="0"/>
                <a:cs typeface="Arial" pitchFamily="34" charset="0"/>
              </a:rPr>
              <a:t>нм</a:t>
            </a:r>
            <a:r>
              <a:rPr kumimoji="0" lang="ru-RU" sz="2400" b="0" i="0" u="none" strike="noStrike" cap="none" normalizeH="0" baseline="0" dirty="0" smtClean="0">
                <a:ln>
                  <a:noFill/>
                </a:ln>
                <a:solidFill>
                  <a:srgbClr val="FFC000"/>
                </a:solidFill>
                <a:effectLst/>
                <a:ea typeface="Times New Roman" pitchFamily="18" charset="0"/>
                <a:cs typeface="Arial" pitchFamily="34" charset="0"/>
              </a:rPr>
              <a:t> = 10</a:t>
            </a:r>
            <a:r>
              <a:rPr kumimoji="0" lang="ru-RU" sz="2400" b="0" i="0" u="none" strike="noStrike" cap="none" normalizeH="0" baseline="30000" dirty="0" smtClean="0">
                <a:ln>
                  <a:noFill/>
                </a:ln>
                <a:solidFill>
                  <a:srgbClr val="FFC000"/>
                </a:solidFill>
                <a:effectLst/>
                <a:ea typeface="Times New Roman" pitchFamily="18" charset="0"/>
                <a:cs typeface="Arial" pitchFamily="34" charset="0"/>
              </a:rPr>
              <a:t>-9 м). В зависимости от вида вируса имеют размеры от 15 до 350 </a:t>
            </a:r>
            <a:r>
              <a:rPr kumimoji="0" lang="ru-RU" sz="2400" b="0" i="0" u="none" strike="noStrike" cap="none" normalizeH="0" baseline="30000" dirty="0" err="1" smtClean="0">
                <a:ln>
                  <a:noFill/>
                </a:ln>
                <a:solidFill>
                  <a:srgbClr val="FFC000"/>
                </a:solidFill>
                <a:effectLst/>
                <a:ea typeface="Times New Roman" pitchFamily="18" charset="0"/>
                <a:cs typeface="Arial" pitchFamily="34" charset="0"/>
              </a:rPr>
              <a:t>нм</a:t>
            </a:r>
            <a:r>
              <a:rPr kumimoji="0" lang="ru-RU" sz="2400" b="0" i="0" u="none" strike="noStrike" cap="none" normalizeH="0" baseline="30000" dirty="0" smtClean="0">
                <a:ln>
                  <a:noFill/>
                </a:ln>
                <a:solidFill>
                  <a:srgbClr val="FFC000"/>
                </a:solidFill>
                <a:effectLst/>
                <a:ea typeface="Times New Roman" pitchFamily="18" charset="0"/>
                <a:cs typeface="Arial" pitchFamily="34" charset="0"/>
              </a:rPr>
              <a:t>.</a:t>
            </a:r>
            <a:endParaRPr kumimoji="0" lang="ru-RU" sz="2400" b="0" i="0" u="none" strike="noStrike" cap="none" normalizeH="0" baseline="0" dirty="0" smtClean="0">
              <a:ln>
                <a:noFill/>
              </a:ln>
              <a:solidFill>
                <a:srgbClr val="FFC000"/>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C000"/>
                </a:solidFill>
                <a:effectLst/>
                <a:ea typeface="Times New Roman" pitchFamily="18" charset="0"/>
                <a:cs typeface="Arial" pitchFamily="34" charset="0"/>
              </a:rPr>
              <a:t>2. Не имеют клеточного строения.</a:t>
            </a:r>
            <a:endParaRPr kumimoji="0" lang="ru-RU" sz="2400" b="0" i="0" u="none" strike="noStrike" cap="none" normalizeH="0" baseline="0" dirty="0" smtClean="0">
              <a:ln>
                <a:noFill/>
              </a:ln>
              <a:solidFill>
                <a:srgbClr val="FFC000"/>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C000"/>
                </a:solidFill>
                <a:effectLst/>
                <a:ea typeface="Times New Roman" pitchFamily="18" charset="0"/>
                <a:cs typeface="Arial" pitchFamily="34" charset="0"/>
              </a:rPr>
              <a:t>3. Не могут  расти на питательных средах и осуществлять бинарное деление.</a:t>
            </a:r>
            <a:endParaRPr kumimoji="0" lang="ru-RU" sz="2400" b="0" i="0" u="none" strike="noStrike" cap="none" normalizeH="0" baseline="0" dirty="0" smtClean="0">
              <a:ln>
                <a:noFill/>
              </a:ln>
              <a:solidFill>
                <a:srgbClr val="FFC000"/>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C000"/>
                </a:solidFill>
                <a:effectLst/>
                <a:ea typeface="Times New Roman" pitchFamily="18" charset="0"/>
                <a:cs typeface="Arial" pitchFamily="34" charset="0"/>
              </a:rPr>
              <a:t>4. Не имеют собственных метаболических систем.</a:t>
            </a:r>
            <a:endParaRPr kumimoji="0" lang="ru-RU" sz="2400" b="0" i="0" u="none" strike="noStrike" cap="none" normalizeH="0" baseline="0" dirty="0" smtClean="0">
              <a:ln>
                <a:noFill/>
              </a:ln>
              <a:solidFill>
                <a:srgbClr val="FFC000"/>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C000"/>
                </a:solidFill>
                <a:effectLst/>
                <a:ea typeface="Times New Roman" pitchFamily="18" charset="0"/>
                <a:cs typeface="Arial" pitchFamily="34" charset="0"/>
              </a:rPr>
              <a:t>5. Содержат только одну нуклеиновую кислоту:</a:t>
            </a:r>
            <a:r>
              <a:rPr kumimoji="0" lang="ru-RU" sz="2400" b="1" i="0" u="none" strike="noStrike" cap="none" normalizeH="0" baseline="0" dirty="0" smtClean="0">
                <a:ln>
                  <a:noFill/>
                </a:ln>
                <a:solidFill>
                  <a:srgbClr val="FFC000"/>
                </a:solidFill>
                <a:effectLst/>
                <a:ea typeface="Times New Roman" pitchFamily="18" charset="0"/>
                <a:cs typeface="Arial" pitchFamily="34" charset="0"/>
              </a:rPr>
              <a:t> </a:t>
            </a:r>
            <a:r>
              <a:rPr kumimoji="0" lang="ru-RU" sz="2400" b="0" i="0" u="none" strike="noStrike" cap="none" normalizeH="0" baseline="0" dirty="0" smtClean="0">
                <a:ln>
                  <a:noFill/>
                </a:ln>
                <a:solidFill>
                  <a:srgbClr val="FFC000"/>
                </a:solidFill>
                <a:effectLst/>
                <a:ea typeface="Times New Roman" pitchFamily="18" charset="0"/>
                <a:cs typeface="Arial" pitchFamily="34" charset="0"/>
              </a:rPr>
              <a:t>РНК или ДНК.</a:t>
            </a:r>
            <a:endParaRPr kumimoji="0" lang="ru-RU" sz="2400" b="0" i="0" u="none" strike="noStrike" cap="none" normalizeH="0" baseline="0" dirty="0" smtClean="0">
              <a:ln>
                <a:noFill/>
              </a:ln>
              <a:solidFill>
                <a:srgbClr val="FFC000"/>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C000"/>
                </a:solidFill>
                <a:effectLst/>
                <a:ea typeface="Times New Roman" pitchFamily="18" charset="0"/>
                <a:cs typeface="Arial" pitchFamily="34" charset="0"/>
              </a:rPr>
              <a:t>6. Репродукция (воспроизводство) вирусов осуществляется только в клетках хозяина.</a:t>
            </a:r>
            <a:endParaRPr kumimoji="0" lang="ru-RU" sz="2400" b="0" i="0" u="none" strike="noStrike" cap="none" normalizeH="0" baseline="0" dirty="0" smtClean="0">
              <a:ln>
                <a:noFill/>
              </a:ln>
              <a:solidFill>
                <a:srgbClr val="FFC000"/>
              </a:solidFill>
              <a:effectLst/>
              <a:cs typeface="Arial" pitchFamily="34" charset="0"/>
            </a:endParaRPr>
          </a:p>
        </p:txBody>
      </p:sp>
    </p:spTree>
    <p:extLst>
      <p:ext uri="{BB962C8B-B14F-4D97-AF65-F5344CB8AC3E}">
        <p14:creationId xmlns:p14="http://schemas.microsoft.com/office/powerpoint/2010/main" val="414580817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005064"/>
            <a:ext cx="6606480" cy="2677656"/>
          </a:xfrm>
          <a:prstGeom prst="rect">
            <a:avLst/>
          </a:prstGeom>
        </p:spPr>
        <p:txBody>
          <a:bodyPr wrap="square">
            <a:spAutoFit/>
          </a:bodyPr>
          <a:lstStyle/>
          <a:p>
            <a:r>
              <a:rPr lang="ru-RU" sz="2800" dirty="0">
                <a:solidFill>
                  <a:srgbClr val="FFC000"/>
                </a:solidFill>
              </a:rPr>
              <a:t>Одним из основных свойств вирусов является их специфичность по отношению к клетке хозяина. Вне живой клетки вирусы ведут себя, как объекты неживой природы, например, способны кристаллизоваться.</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908720"/>
            <a:ext cx="3084934" cy="30849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165780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9036496" cy="5262979"/>
          </a:xfrm>
          <a:prstGeom prst="rect">
            <a:avLst/>
          </a:prstGeom>
        </p:spPr>
        <p:txBody>
          <a:bodyPr wrap="square">
            <a:spAutoFit/>
          </a:bodyPr>
          <a:lstStyle/>
          <a:p>
            <a:r>
              <a:rPr lang="ru-RU" sz="4800" b="1" i="1" dirty="0"/>
              <a:t>вирусы</a:t>
            </a:r>
            <a:r>
              <a:rPr lang="ru-RU" sz="3200" b="1" i="1" dirty="0">
                <a:solidFill>
                  <a:srgbClr val="FFC000"/>
                </a:solidFill>
              </a:rPr>
              <a:t> </a:t>
            </a:r>
            <a:r>
              <a:rPr lang="ru-RU" sz="3200" dirty="0">
                <a:solidFill>
                  <a:srgbClr val="FFC000"/>
                </a:solidFill>
              </a:rPr>
              <a:t>– это такие биологические образования, у которых отсутствуют клеточное строение и собственный обмен веществ. Внутриклеточные паразиты. Они совмещают в себе признаки существа и вещества: неактивны (</a:t>
            </a:r>
            <a:r>
              <a:rPr lang="ru-RU" sz="3200" dirty="0" err="1">
                <a:solidFill>
                  <a:srgbClr val="FFC000"/>
                </a:solidFill>
              </a:rPr>
              <a:t>метаболически</a:t>
            </a:r>
            <a:r>
              <a:rPr lang="ru-RU" sz="3200" dirty="0">
                <a:solidFill>
                  <a:srgbClr val="FFC000"/>
                </a:solidFill>
              </a:rPr>
              <a:t>) вне живых клеток и в то же время проявляют признаки жизни (репродуцируются) внутри их, обладают наследственностью и  изменчивостью, благодаря чему сохраняются в биосфере Земли.</a:t>
            </a:r>
          </a:p>
        </p:txBody>
      </p:sp>
    </p:spTree>
    <p:extLst>
      <p:ext uri="{BB962C8B-B14F-4D97-AF65-F5344CB8AC3E}">
        <p14:creationId xmlns:p14="http://schemas.microsoft.com/office/powerpoint/2010/main" val="261812963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К уроку биологии. Строение и жизнедеятельность бактерий. 6 класс. Июдина Л.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208912" cy="614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1542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80728"/>
            <a:ext cx="8964488" cy="5509200"/>
          </a:xfrm>
          <a:prstGeom prst="rect">
            <a:avLst/>
          </a:prstGeom>
        </p:spPr>
        <p:txBody>
          <a:bodyPr wrap="square">
            <a:spAutoFit/>
          </a:bodyPr>
          <a:lstStyle/>
          <a:p>
            <a:r>
              <a:rPr lang="ru-RU" sz="3200" dirty="0">
                <a:solidFill>
                  <a:srgbClr val="FFC000"/>
                </a:solidFill>
              </a:rPr>
              <a:t>Вирусная частица (</a:t>
            </a:r>
            <a:r>
              <a:rPr lang="ru-RU" sz="3200" i="1" u="sng" dirty="0">
                <a:solidFill>
                  <a:srgbClr val="FFC000"/>
                </a:solidFill>
              </a:rPr>
              <a:t>вирион)</a:t>
            </a:r>
            <a:r>
              <a:rPr lang="ru-RU" sz="3200" u="sng" dirty="0">
                <a:solidFill>
                  <a:srgbClr val="FFC000"/>
                </a:solidFill>
              </a:rPr>
              <a:t> </a:t>
            </a:r>
            <a:r>
              <a:rPr lang="ru-RU" sz="3200" dirty="0">
                <a:solidFill>
                  <a:srgbClr val="FFC000"/>
                </a:solidFill>
              </a:rPr>
              <a:t>состоит из спирально закрученной нуклеиновой кислоты – ДНК или РНК, покрытой снаружи белковой оболочкой </a:t>
            </a:r>
            <a:r>
              <a:rPr lang="ru-RU" sz="3200" i="1" dirty="0">
                <a:solidFill>
                  <a:srgbClr val="FFC000"/>
                </a:solidFill>
              </a:rPr>
              <a:t>(</a:t>
            </a:r>
            <a:r>
              <a:rPr lang="ru-RU" sz="3200" i="1" u="sng" dirty="0" err="1">
                <a:solidFill>
                  <a:srgbClr val="FFC000"/>
                </a:solidFill>
              </a:rPr>
              <a:t>капсидом</a:t>
            </a:r>
            <a:r>
              <a:rPr lang="ru-RU" sz="3200" i="1" dirty="0">
                <a:solidFill>
                  <a:srgbClr val="FFC000"/>
                </a:solidFill>
              </a:rPr>
              <a:t>)</a:t>
            </a:r>
            <a:r>
              <a:rPr lang="ru-RU" sz="3200" dirty="0">
                <a:solidFill>
                  <a:srgbClr val="FFC000"/>
                </a:solidFill>
              </a:rPr>
              <a:t>. </a:t>
            </a:r>
            <a:r>
              <a:rPr lang="ru-RU" sz="3200" dirty="0" err="1">
                <a:solidFill>
                  <a:srgbClr val="FFC000"/>
                </a:solidFill>
              </a:rPr>
              <a:t>Капсид</a:t>
            </a:r>
            <a:r>
              <a:rPr lang="ru-RU" sz="3200" cap="small" dirty="0">
                <a:solidFill>
                  <a:srgbClr val="FFC000"/>
                </a:solidFill>
              </a:rPr>
              <a:t> </a:t>
            </a:r>
            <a:r>
              <a:rPr lang="ru-RU" sz="3200" dirty="0">
                <a:solidFill>
                  <a:srgbClr val="FFC000"/>
                </a:solidFill>
              </a:rPr>
              <a:t>состоит из отдельных субъединиц – </a:t>
            </a:r>
            <a:r>
              <a:rPr lang="ru-RU" sz="3200" i="1" dirty="0" err="1">
                <a:solidFill>
                  <a:srgbClr val="FFC000"/>
                </a:solidFill>
              </a:rPr>
              <a:t>капсомеров</a:t>
            </a:r>
            <a:r>
              <a:rPr lang="ru-RU" sz="3200" i="1" dirty="0">
                <a:solidFill>
                  <a:srgbClr val="FFC000"/>
                </a:solidFill>
              </a:rPr>
              <a:t>,</a:t>
            </a:r>
            <a:r>
              <a:rPr lang="ru-RU" sz="3200" dirty="0">
                <a:solidFill>
                  <a:srgbClr val="FFC000"/>
                </a:solidFill>
              </a:rPr>
              <a:t> которые идентичны друг другу.</a:t>
            </a:r>
          </a:p>
          <a:p>
            <a:r>
              <a:rPr lang="ru-RU" sz="3200" dirty="0">
                <a:solidFill>
                  <a:srgbClr val="FFC000"/>
                </a:solidFill>
              </a:rPr>
              <a:t>Содержание нуклеиновой кислоты и белка у разных вирусов неодинаковое. Так, у вируса гриппа на долю нуклеиновой кислоты приходится 1 % (по массе), у вируса полиомиелита –25%, у бактериофагов – 50–60% белка.</a:t>
            </a:r>
          </a:p>
        </p:txBody>
      </p:sp>
    </p:spTree>
    <p:extLst>
      <p:ext uri="{BB962C8B-B14F-4D97-AF65-F5344CB8AC3E}">
        <p14:creationId xmlns:p14="http://schemas.microsoft.com/office/powerpoint/2010/main" val="29819449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28343"/>
            <a:ext cx="9144000" cy="5447645"/>
          </a:xfrm>
          <a:prstGeom prst="rect">
            <a:avLst/>
          </a:prstGeom>
        </p:spPr>
        <p:txBody>
          <a:bodyPr wrap="square">
            <a:spAutoFit/>
          </a:bodyPr>
          <a:lstStyle/>
          <a:p>
            <a:r>
              <a:rPr lang="ru-RU" sz="2800" dirty="0">
                <a:solidFill>
                  <a:srgbClr val="FFC000"/>
                </a:solidFill>
              </a:rPr>
              <a:t>При исследовании вирусов под электронным микроскопом обнаружены следующие</a:t>
            </a:r>
            <a:r>
              <a:rPr lang="ru-RU" sz="2800" b="1" dirty="0">
                <a:solidFill>
                  <a:srgbClr val="FFC000"/>
                </a:solidFill>
              </a:rPr>
              <a:t> </a:t>
            </a:r>
            <a:r>
              <a:rPr lang="ru-RU" sz="2800" b="1" i="1" dirty="0">
                <a:solidFill>
                  <a:srgbClr val="FFC000"/>
                </a:solidFill>
              </a:rPr>
              <a:t>формы вирусов:</a:t>
            </a:r>
            <a:endParaRPr lang="ru-RU" sz="2800" dirty="0">
              <a:solidFill>
                <a:srgbClr val="FFC000"/>
              </a:solidFill>
            </a:endParaRPr>
          </a:p>
          <a:p>
            <a:r>
              <a:rPr lang="ru-RU" sz="2800" i="1" u="sng" dirty="0">
                <a:solidFill>
                  <a:srgbClr val="FFC000"/>
                </a:solidFill>
              </a:rPr>
              <a:t>•</a:t>
            </a:r>
            <a:r>
              <a:rPr lang="ru-RU" sz="2800" u="sng" dirty="0">
                <a:solidFill>
                  <a:srgbClr val="FFC000"/>
                </a:solidFill>
              </a:rPr>
              <a:t> палочковидная </a:t>
            </a:r>
            <a:r>
              <a:rPr lang="ru-RU" sz="2800" dirty="0">
                <a:solidFill>
                  <a:srgbClr val="FFC000"/>
                </a:solidFill>
              </a:rPr>
              <a:t>(вид прямого цилиндра). Такую форму имеет вирус табачной мозаики;</a:t>
            </a:r>
          </a:p>
          <a:p>
            <a:r>
              <a:rPr lang="ru-RU" sz="2800" u="sng" dirty="0">
                <a:solidFill>
                  <a:srgbClr val="FFC000"/>
                </a:solidFill>
              </a:rPr>
              <a:t>• нитевидная </a:t>
            </a:r>
            <a:r>
              <a:rPr lang="ru-RU" sz="2800" dirty="0">
                <a:solidFill>
                  <a:srgbClr val="FFC000"/>
                </a:solidFill>
              </a:rPr>
              <a:t>(изгибающиеся эластичные нити). Эту форму имеют вирусы некоторых растений;</a:t>
            </a:r>
          </a:p>
          <a:p>
            <a:r>
              <a:rPr lang="ru-RU" sz="2800" dirty="0">
                <a:solidFill>
                  <a:srgbClr val="FFC000"/>
                </a:solidFill>
              </a:rPr>
              <a:t>• сферическая. Такую форму имеет вирус гриппа, герпеса;</a:t>
            </a:r>
          </a:p>
          <a:p>
            <a:r>
              <a:rPr lang="ru-RU" sz="2800" dirty="0">
                <a:solidFill>
                  <a:srgbClr val="FFC000"/>
                </a:solidFill>
              </a:rPr>
              <a:t>• </a:t>
            </a:r>
            <a:r>
              <a:rPr lang="ru-RU" sz="2800" u="sng" dirty="0" err="1">
                <a:solidFill>
                  <a:srgbClr val="FFC000"/>
                </a:solidFill>
              </a:rPr>
              <a:t>октаэндрическая</a:t>
            </a:r>
            <a:r>
              <a:rPr lang="ru-RU" sz="2800" dirty="0">
                <a:solidFill>
                  <a:srgbClr val="FFC000"/>
                </a:solidFill>
              </a:rPr>
              <a:t> (форма многогранника). Это вирус полиомиелита, вирус </a:t>
            </a:r>
            <a:r>
              <a:rPr lang="ru-RU" sz="2800" dirty="0" err="1">
                <a:solidFill>
                  <a:srgbClr val="FFC000"/>
                </a:solidFill>
              </a:rPr>
              <a:t>полиомы</a:t>
            </a:r>
            <a:r>
              <a:rPr lang="ru-RU" sz="2800" dirty="0">
                <a:solidFill>
                  <a:srgbClr val="FFC000"/>
                </a:solidFill>
              </a:rPr>
              <a:t>, аденовирусы;</a:t>
            </a:r>
          </a:p>
          <a:p>
            <a:r>
              <a:rPr lang="ru-RU" sz="2800" dirty="0">
                <a:solidFill>
                  <a:srgbClr val="FFC000"/>
                </a:solidFill>
              </a:rPr>
              <a:t>•</a:t>
            </a:r>
            <a:r>
              <a:rPr lang="ru-RU" sz="2800" u="sng" dirty="0">
                <a:solidFill>
                  <a:srgbClr val="FFC000"/>
                </a:solidFill>
              </a:rPr>
              <a:t> булавовидная </a:t>
            </a:r>
            <a:r>
              <a:rPr lang="ru-RU" sz="2800" dirty="0">
                <a:solidFill>
                  <a:srgbClr val="FFC000"/>
                </a:solidFill>
              </a:rPr>
              <a:t>(</a:t>
            </a:r>
            <a:r>
              <a:rPr lang="ru-RU" sz="2800" dirty="0" err="1">
                <a:solidFill>
                  <a:srgbClr val="FFC000"/>
                </a:solidFill>
              </a:rPr>
              <a:t>головастикообразная</a:t>
            </a:r>
            <a:r>
              <a:rPr lang="ru-RU" sz="2800" dirty="0">
                <a:solidFill>
                  <a:srgbClr val="FFC000"/>
                </a:solidFill>
              </a:rPr>
              <a:t>, сперматозоидная). Такую форму имеют вирусы бактерий – </a:t>
            </a:r>
            <a:r>
              <a:rPr lang="ru-RU" sz="4000" i="1" dirty="0"/>
              <a:t>бактериофаги</a:t>
            </a:r>
            <a:r>
              <a:rPr lang="ru-RU" sz="2800" dirty="0">
                <a:solidFill>
                  <a:srgbClr val="FFC000"/>
                </a:solidFill>
              </a:rPr>
              <a:t> </a:t>
            </a:r>
            <a:endParaRPr lang="ru-RU" sz="2800" dirty="0">
              <a:solidFill>
                <a:srgbClr val="FFC000"/>
              </a:solidFill>
            </a:endParaRPr>
          </a:p>
        </p:txBody>
      </p:sp>
    </p:spTree>
    <p:extLst>
      <p:ext uri="{BB962C8B-B14F-4D97-AF65-F5344CB8AC3E}">
        <p14:creationId xmlns:p14="http://schemas.microsoft.com/office/powerpoint/2010/main" val="242050244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91758925"/>
              </p:ext>
            </p:extLst>
          </p:nvPr>
        </p:nvGraphicFramePr>
        <p:xfrm>
          <a:off x="827584" y="1196752"/>
          <a:ext cx="7632848" cy="4600560"/>
        </p:xfrm>
        <a:graphic>
          <a:graphicData uri="http://schemas.openxmlformats.org/drawingml/2006/table">
            <a:tbl>
              <a:tblPr/>
              <a:tblGrid>
                <a:gridCol w="2937410"/>
                <a:gridCol w="4695438"/>
              </a:tblGrid>
              <a:tr h="4600560">
                <a:tc>
                  <a:txBody>
                    <a:bodyPr/>
                    <a:lstStyle/>
                    <a:p>
                      <a:pPr indent="355600" algn="l">
                        <a:lnSpc>
                          <a:spcPct val="150000"/>
                        </a:lnSpc>
                        <a:spcAft>
                          <a:spcPts val="0"/>
                        </a:spcAft>
                      </a:pPr>
                      <a:endParaRPr lang="ru-RU" sz="1400" dirty="0">
                        <a:effectLst/>
                        <a:latin typeface="Times New Roman"/>
                        <a:ea typeface="Times New Roman"/>
                      </a:endParaRPr>
                    </a:p>
                    <a:p>
                      <a:pPr indent="355600" algn="l">
                        <a:lnSpc>
                          <a:spcPct val="150000"/>
                        </a:lnSpc>
                        <a:spcAft>
                          <a:spcPts val="0"/>
                        </a:spcAft>
                      </a:pPr>
                      <a:r>
                        <a:rPr lang="ru-RU" sz="1400" dirty="0">
                          <a:effectLst/>
                          <a:latin typeface="Times New Roman"/>
                          <a:ea typeface="Times New Roman"/>
                        </a:rPr>
                        <a:t>   </a:t>
                      </a:r>
                      <a:endParaRPr lang="ru-RU" sz="1200" dirty="0">
                        <a:effectLst/>
                        <a:latin typeface="Times New Roman"/>
                        <a:ea typeface="Times New Roman"/>
                      </a:endParaRPr>
                    </a:p>
                  </a:txBody>
                  <a:tcPr marL="68580" marR="68580" marT="0" marB="0">
                    <a:lnL>
                      <a:noFill/>
                    </a:lnL>
                    <a:lnR>
                      <a:noFill/>
                    </a:lnR>
                    <a:lnT>
                      <a:noFill/>
                    </a:lnT>
                    <a:lnB>
                      <a:noFill/>
                    </a:lnB>
                  </a:tcPr>
                </a:tc>
                <a:tc>
                  <a:txBody>
                    <a:bodyPr/>
                    <a:lstStyle/>
                    <a:p>
                      <a:pPr indent="355600" algn="l">
                        <a:lnSpc>
                          <a:spcPct val="150000"/>
                        </a:lnSpc>
                        <a:spcBef>
                          <a:spcPts val="300"/>
                        </a:spcBef>
                        <a:spcAft>
                          <a:spcPts val="0"/>
                        </a:spcAft>
                      </a:pPr>
                      <a:r>
                        <a:rPr lang="ru-RU" sz="1800" dirty="0">
                          <a:effectLst/>
                          <a:latin typeface="Times New Roman"/>
                          <a:ea typeface="Times New Roman"/>
                        </a:rPr>
                        <a:t>ДНК</a:t>
                      </a:r>
                    </a:p>
                    <a:p>
                      <a:pPr indent="355600" algn="l">
                        <a:lnSpc>
                          <a:spcPct val="150000"/>
                        </a:lnSpc>
                        <a:spcAft>
                          <a:spcPts val="0"/>
                        </a:spcAft>
                      </a:pPr>
                      <a:r>
                        <a:rPr lang="ru-RU" sz="1400" dirty="0">
                          <a:effectLst/>
                          <a:latin typeface="Times New Roman"/>
                          <a:ea typeface="Times New Roman"/>
                        </a:rPr>
                        <a:t> </a:t>
                      </a:r>
                      <a:endParaRPr lang="ru-RU" sz="1200" dirty="0">
                        <a:effectLst/>
                        <a:latin typeface="Times New Roman"/>
                        <a:ea typeface="Times New Roman"/>
                      </a:endParaRPr>
                    </a:p>
                    <a:p>
                      <a:pPr indent="355600" algn="l">
                        <a:lnSpc>
                          <a:spcPct val="150000"/>
                        </a:lnSpc>
                        <a:spcAft>
                          <a:spcPts val="0"/>
                        </a:spcAft>
                      </a:pPr>
                      <a:r>
                        <a:rPr lang="ru-RU" sz="1800" dirty="0">
                          <a:effectLst/>
                          <a:latin typeface="Times New Roman"/>
                          <a:ea typeface="Times New Roman"/>
                        </a:rPr>
                        <a:t>Головка</a:t>
                      </a:r>
                    </a:p>
                    <a:p>
                      <a:pPr indent="355600" algn="l">
                        <a:lnSpc>
                          <a:spcPct val="150000"/>
                        </a:lnSpc>
                        <a:spcAft>
                          <a:spcPts val="0"/>
                        </a:spcAft>
                      </a:pPr>
                      <a:r>
                        <a:rPr lang="ru-RU" sz="1400" dirty="0">
                          <a:effectLst/>
                          <a:latin typeface="Times New Roman"/>
                          <a:ea typeface="Times New Roman"/>
                        </a:rPr>
                        <a:t> </a:t>
                      </a:r>
                      <a:endParaRPr lang="ru-RU" sz="1200" dirty="0">
                        <a:effectLst/>
                        <a:latin typeface="Times New Roman"/>
                        <a:ea typeface="Times New Roman"/>
                      </a:endParaRPr>
                    </a:p>
                    <a:p>
                      <a:pPr indent="355600" algn="l">
                        <a:lnSpc>
                          <a:spcPct val="150000"/>
                        </a:lnSpc>
                        <a:spcAft>
                          <a:spcPts val="0"/>
                        </a:spcAft>
                      </a:pPr>
                      <a:r>
                        <a:rPr lang="ru-RU" sz="1400" dirty="0">
                          <a:effectLst/>
                          <a:latin typeface="Times New Roman"/>
                          <a:ea typeface="Times New Roman"/>
                        </a:rPr>
                        <a:t> </a:t>
                      </a:r>
                      <a:endParaRPr lang="ru-RU" sz="1200" dirty="0">
                        <a:effectLst/>
                        <a:latin typeface="Times New Roman"/>
                        <a:ea typeface="Times New Roman"/>
                      </a:endParaRPr>
                    </a:p>
                    <a:p>
                      <a:pPr indent="355600" algn="l">
                        <a:lnSpc>
                          <a:spcPct val="150000"/>
                        </a:lnSpc>
                        <a:spcAft>
                          <a:spcPts val="0"/>
                        </a:spcAft>
                      </a:pPr>
                      <a:r>
                        <a:rPr lang="ru-RU" sz="1400" dirty="0">
                          <a:effectLst/>
                          <a:latin typeface="Times New Roman"/>
                          <a:ea typeface="Times New Roman"/>
                        </a:rPr>
                        <a:t> </a:t>
                      </a:r>
                      <a:endParaRPr lang="ru-RU" sz="1200" dirty="0">
                        <a:effectLst/>
                        <a:latin typeface="Times New Roman"/>
                        <a:ea typeface="Times New Roman"/>
                      </a:endParaRPr>
                    </a:p>
                    <a:p>
                      <a:pPr indent="355600" algn="l">
                        <a:lnSpc>
                          <a:spcPct val="150000"/>
                        </a:lnSpc>
                        <a:spcAft>
                          <a:spcPts val="0"/>
                        </a:spcAft>
                      </a:pPr>
                      <a:r>
                        <a:rPr lang="ru-RU" sz="1800" dirty="0">
                          <a:effectLst/>
                          <a:latin typeface="Times New Roman"/>
                          <a:ea typeface="Times New Roman"/>
                        </a:rPr>
                        <a:t>Отросток</a:t>
                      </a:r>
                    </a:p>
                    <a:p>
                      <a:pPr indent="355600" algn="l">
                        <a:lnSpc>
                          <a:spcPct val="150000"/>
                        </a:lnSpc>
                        <a:spcAft>
                          <a:spcPts val="0"/>
                        </a:spcAft>
                      </a:pPr>
                      <a:r>
                        <a:rPr lang="ru-RU" sz="1800" dirty="0">
                          <a:effectLst/>
                          <a:latin typeface="Times New Roman"/>
                          <a:ea typeface="Times New Roman"/>
                        </a:rPr>
                        <a:t>Полый стержень</a:t>
                      </a:r>
                    </a:p>
                    <a:p>
                      <a:pPr indent="355600" algn="l">
                        <a:lnSpc>
                          <a:spcPct val="150000"/>
                        </a:lnSpc>
                        <a:spcAft>
                          <a:spcPts val="0"/>
                        </a:spcAft>
                      </a:pPr>
                      <a:r>
                        <a:rPr lang="ru-RU" sz="1800" dirty="0">
                          <a:effectLst/>
                          <a:latin typeface="Times New Roman"/>
                          <a:ea typeface="Times New Roman"/>
                        </a:rPr>
                        <a:t>Базальная пластина</a:t>
                      </a:r>
                    </a:p>
                    <a:p>
                      <a:pPr indent="355600" algn="l">
                        <a:lnSpc>
                          <a:spcPct val="150000"/>
                        </a:lnSpc>
                        <a:spcAft>
                          <a:spcPts val="0"/>
                        </a:spcAft>
                      </a:pPr>
                      <a:r>
                        <a:rPr lang="ru-RU" sz="1800" dirty="0">
                          <a:effectLst/>
                          <a:latin typeface="Times New Roman"/>
                          <a:ea typeface="Times New Roman"/>
                        </a:rPr>
                        <a:t>Нити отростка</a:t>
                      </a:r>
                    </a:p>
                    <a:p>
                      <a:pPr indent="355600" algn="l">
                        <a:lnSpc>
                          <a:spcPct val="150000"/>
                        </a:lnSpc>
                        <a:spcAft>
                          <a:spcPts val="0"/>
                        </a:spcAft>
                      </a:pPr>
                      <a:r>
                        <a:rPr lang="ru-RU" sz="1400" dirty="0">
                          <a:effectLst/>
                          <a:latin typeface="Times New Roman"/>
                          <a:ea typeface="Times New Roman"/>
                        </a:rPr>
                        <a:t> </a:t>
                      </a:r>
                      <a:endParaRPr lang="ru-RU" sz="1200" dirty="0">
                        <a:effectLst/>
                        <a:latin typeface="Times New Roman"/>
                        <a:ea typeface="Times New Roman"/>
                      </a:endParaRPr>
                    </a:p>
                  </a:txBody>
                  <a:tcPr marL="68580" marR="68580" marT="0" marB="0">
                    <a:lnL>
                      <a:noFill/>
                    </a:lnL>
                    <a:lnR>
                      <a:noFill/>
                    </a:lnR>
                    <a:lnT>
                      <a:noFill/>
                    </a:lnT>
                    <a:lnB>
                      <a:noFill/>
                    </a:lnB>
                  </a:tcPr>
                </a:tc>
              </a:tr>
            </a:tbl>
          </a:graphicData>
        </a:graphic>
      </p:graphicFrame>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2875"/>
            <a:ext cx="3370907" cy="440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1832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751344"/>
            <a:ext cx="8964488" cy="6186309"/>
          </a:xfrm>
          <a:prstGeom prst="rect">
            <a:avLst/>
          </a:prstGeom>
        </p:spPr>
        <p:txBody>
          <a:bodyPr wrap="square">
            <a:spAutoFit/>
          </a:bodyPr>
          <a:lstStyle/>
          <a:p>
            <a:r>
              <a:rPr lang="ru-RU" sz="3200" u="sng" dirty="0">
                <a:solidFill>
                  <a:srgbClr val="FFC000"/>
                </a:solidFill>
              </a:rPr>
              <a:t>Бактериофаги</a:t>
            </a:r>
            <a:r>
              <a:rPr lang="ru-RU" sz="2800" dirty="0">
                <a:solidFill>
                  <a:srgbClr val="FFC000"/>
                </a:solidFill>
              </a:rPr>
              <a:t> – (от бактерии и греч. </a:t>
            </a:r>
            <a:r>
              <a:rPr lang="ru-RU" sz="2800" dirty="0" err="1">
                <a:solidFill>
                  <a:srgbClr val="FFC000"/>
                </a:solidFill>
              </a:rPr>
              <a:t>fagos</a:t>
            </a:r>
            <a:r>
              <a:rPr lang="ru-RU" sz="2800" dirty="0">
                <a:solidFill>
                  <a:srgbClr val="FFC000"/>
                </a:solidFill>
              </a:rPr>
              <a:t> – пожиратель) – это представители царства вирусов.</a:t>
            </a:r>
          </a:p>
          <a:p>
            <a:r>
              <a:rPr lang="ru-RU" sz="2800" dirty="0">
                <a:solidFill>
                  <a:srgbClr val="FFC000"/>
                </a:solidFill>
              </a:rPr>
              <a:t>Особенность бактериофагов в том, что они приспособились использовать для своего размножения клетки бактерий. Бактериофаги потрясающе многообразны. Вирусы </a:t>
            </a:r>
            <a:r>
              <a:rPr lang="ru-RU" sz="2800" dirty="0" err="1">
                <a:solidFill>
                  <a:srgbClr val="FFC000"/>
                </a:solidFill>
              </a:rPr>
              <a:t>бактериий</a:t>
            </a:r>
            <a:r>
              <a:rPr lang="ru-RU" sz="2800" dirty="0">
                <a:solidFill>
                  <a:srgbClr val="FFC000"/>
                </a:solidFill>
              </a:rPr>
              <a:t>, иначе называемые бактериофагами, – крупнейшая из известных групп вирусов. Современная классификация бактериофагов включает 13 семейств, подразделенных более чем на 140 родов, которые содержат более 5300 видов фагов. Применение современных электронных микроскопов позволило детально изучить строение бактериофагов. Оказалось, что многие из бактериофагов устроены сложнее, чем вирусы человека, животных и растений.</a:t>
            </a:r>
          </a:p>
        </p:txBody>
      </p:sp>
    </p:spTree>
    <p:extLst>
      <p:ext uri="{BB962C8B-B14F-4D97-AF65-F5344CB8AC3E}">
        <p14:creationId xmlns:p14="http://schemas.microsoft.com/office/powerpoint/2010/main" val="7406694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48680"/>
            <a:ext cx="4896544" cy="6001643"/>
          </a:xfrm>
          <a:prstGeom prst="rect">
            <a:avLst/>
          </a:prstGeom>
        </p:spPr>
        <p:txBody>
          <a:bodyPr wrap="square">
            <a:spAutoFit/>
          </a:bodyPr>
          <a:lstStyle/>
          <a:p>
            <a:r>
              <a:rPr lang="ru-RU" sz="2400" dirty="0">
                <a:solidFill>
                  <a:srgbClr val="FFC000"/>
                </a:solidFill>
              </a:rPr>
              <a:t>Бактериофаги имеют размер 0,1-0,2 миллимикрона (миллионные доли миллиметра), что примерно составляет 1/1,000 часть от бактериальной клетки величиной около 5 микрон. Выглядят бактериофаги необычно. Есть среди бактериофагов такие, что похожи на маленькие космические станции: аккуратные кристаллы с четкими гранями, стоящие на ножках-фибриллах. Стенки корпуса кристалла выстроены из молекул белка, а внутри конструкции находится генная информация бактериофага – ДНК или РНК.</a:t>
            </a:r>
            <a:endParaRPr lang="ru-RU" sz="2400" dirty="0">
              <a:solidFill>
                <a:srgbClr val="FFC00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571536"/>
            <a:ext cx="3168352" cy="3433528"/>
          </a:xfrm>
          <a:prstGeom prst="rect">
            <a:avLst/>
          </a:prstGeom>
        </p:spPr>
      </p:pic>
    </p:spTree>
    <p:extLst>
      <p:ext uri="{BB962C8B-B14F-4D97-AF65-F5344CB8AC3E}">
        <p14:creationId xmlns:p14="http://schemas.microsoft.com/office/powerpoint/2010/main" val="213083048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92696"/>
            <a:ext cx="8424936" cy="6001643"/>
          </a:xfrm>
          <a:prstGeom prst="rect">
            <a:avLst/>
          </a:prstGeom>
        </p:spPr>
        <p:txBody>
          <a:bodyPr wrap="square">
            <a:spAutoFit/>
          </a:bodyPr>
          <a:lstStyle/>
          <a:p>
            <a:r>
              <a:rPr lang="ru-RU" sz="3200" dirty="0">
                <a:solidFill>
                  <a:srgbClr val="FFC000"/>
                </a:solidFill>
              </a:rPr>
              <a:t>У бактериофагов очень разная морфология и среда обитания. Они живут везде, где есть бактерии: в воде, в почве, в каплях дождя, на поверхностях предметов, овощей, фруктов, на шерсти животных, на коже человека и внутри организма. Чем богаче среда микроорганизмами, тем больше в ней бактериофагов. Особенно много бактериофагов в черноземе и почвах, в которые вносились органические удобрения. В 1 мм3 обыкновенной воды - около миллиарда бактериофагов.</a:t>
            </a:r>
            <a:endParaRPr lang="ru-RU" sz="3200" dirty="0">
              <a:solidFill>
                <a:srgbClr val="FFC000"/>
              </a:solidFill>
            </a:endParaRPr>
          </a:p>
        </p:txBody>
      </p:sp>
    </p:spTree>
    <p:extLst>
      <p:ext uri="{BB962C8B-B14F-4D97-AF65-F5344CB8AC3E}">
        <p14:creationId xmlns:p14="http://schemas.microsoft.com/office/powerpoint/2010/main" val="27745025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764704"/>
            <a:ext cx="3312368" cy="3384376"/>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1844824"/>
            <a:ext cx="4320480" cy="4320480"/>
          </a:xfrm>
          <a:prstGeom prst="rect">
            <a:avLst/>
          </a:prstGeom>
        </p:spPr>
      </p:pic>
      <p:sp>
        <p:nvSpPr>
          <p:cNvPr id="4" name="Прямоугольник 3"/>
          <p:cNvSpPr/>
          <p:nvPr/>
        </p:nvSpPr>
        <p:spPr>
          <a:xfrm>
            <a:off x="4283968" y="980728"/>
            <a:ext cx="4572000" cy="646331"/>
          </a:xfrm>
          <a:prstGeom prst="rect">
            <a:avLst/>
          </a:prstGeom>
        </p:spPr>
        <p:txBody>
          <a:bodyPr>
            <a:spAutoFit/>
          </a:bodyPr>
          <a:lstStyle/>
          <a:p>
            <a:r>
              <a:rPr lang="ru-RU" i="1" dirty="0"/>
              <a:t>Бактериофаг </a:t>
            </a:r>
            <a:br>
              <a:rPr lang="ru-RU" i="1" dirty="0"/>
            </a:br>
            <a:r>
              <a:rPr lang="ru-RU" i="1" dirty="0"/>
              <a:t>внедряется в бактерию</a:t>
            </a:r>
            <a:endParaRPr lang="ru-RU" dirty="0"/>
          </a:p>
        </p:txBody>
      </p:sp>
      <p:sp>
        <p:nvSpPr>
          <p:cNvPr id="5" name="Прямоугольник 4"/>
          <p:cNvSpPr/>
          <p:nvPr/>
        </p:nvSpPr>
        <p:spPr>
          <a:xfrm>
            <a:off x="197768" y="4293096"/>
            <a:ext cx="4572000" cy="646331"/>
          </a:xfrm>
          <a:prstGeom prst="rect">
            <a:avLst/>
          </a:prstGeom>
        </p:spPr>
        <p:txBody>
          <a:bodyPr>
            <a:spAutoFit/>
          </a:bodyPr>
          <a:lstStyle/>
          <a:p>
            <a:r>
              <a:rPr lang="ru-RU" i="1" dirty="0"/>
              <a:t>Бактериофаги </a:t>
            </a:r>
            <a:br>
              <a:rPr lang="ru-RU" i="1" dirty="0"/>
            </a:br>
            <a:r>
              <a:rPr lang="ru-RU" i="1" dirty="0"/>
              <a:t>атакуют бактерию</a:t>
            </a:r>
            <a:endParaRPr lang="ru-RU" dirty="0"/>
          </a:p>
        </p:txBody>
      </p:sp>
    </p:spTree>
    <p:extLst>
      <p:ext uri="{BB962C8B-B14F-4D97-AF65-F5344CB8AC3E}">
        <p14:creationId xmlns:p14="http://schemas.microsoft.com/office/powerpoint/2010/main" val="31527110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612845"/>
            <a:ext cx="9036496" cy="5262979"/>
          </a:xfrm>
          <a:prstGeom prst="rect">
            <a:avLst/>
          </a:prstGeom>
        </p:spPr>
        <p:txBody>
          <a:bodyPr wrap="square">
            <a:spAutoFit/>
          </a:bodyPr>
          <a:lstStyle/>
          <a:p>
            <a:r>
              <a:rPr lang="ru-RU" sz="2400" dirty="0">
                <a:solidFill>
                  <a:srgbClr val="FFC000"/>
                </a:solidFill>
              </a:rPr>
              <a:t> </a:t>
            </a:r>
            <a:r>
              <a:rPr lang="ru-RU" sz="2400" b="1" dirty="0"/>
              <a:t>В пищевой промышленности </a:t>
            </a:r>
            <a:r>
              <a:rPr lang="ru-RU" sz="2400" b="1" dirty="0">
                <a:solidFill>
                  <a:srgbClr val="FFC000"/>
                </a:solidFill>
              </a:rPr>
              <a:t>бактериофагами обрабатывают готовые к употреблению продукты из мяса и домашней птицы.</a:t>
            </a:r>
            <a:r>
              <a:rPr lang="ru-RU" sz="2400" dirty="0">
                <a:solidFill>
                  <a:srgbClr val="FFC000"/>
                </a:solidFill>
              </a:rPr>
              <a:t> Бактериофаги применяют в производстве продуктов питания из мяса, мяса птицы, сыров, растительной продукции, и пр.</a:t>
            </a:r>
          </a:p>
          <a:p>
            <a:r>
              <a:rPr lang="ru-RU" sz="2400" dirty="0">
                <a:solidFill>
                  <a:srgbClr val="FFC000"/>
                </a:solidFill>
              </a:rPr>
              <a:t>—</a:t>
            </a:r>
            <a:r>
              <a:rPr lang="ru-RU" sz="2400" dirty="0"/>
              <a:t> </a:t>
            </a:r>
            <a:r>
              <a:rPr lang="ru-RU" sz="2400" b="1" dirty="0"/>
              <a:t>В сельском хозяйстве </a:t>
            </a:r>
            <a:r>
              <a:rPr lang="ru-RU" sz="2400" b="1" dirty="0">
                <a:solidFill>
                  <a:srgbClr val="FFC000"/>
                </a:solidFill>
              </a:rPr>
              <a:t>делают распыление бактериофагов для защиты растений и урожая от гниения и бактериальных заболеваний. </a:t>
            </a:r>
            <a:r>
              <a:rPr lang="ru-RU" sz="2400" dirty="0">
                <a:solidFill>
                  <a:srgbClr val="FFC000"/>
                </a:solidFill>
              </a:rPr>
              <a:t>Применяют бактериофаги для защиты скота и птицы от инфекций и бактериальных заболеваний.</a:t>
            </a:r>
          </a:p>
          <a:p>
            <a:r>
              <a:rPr lang="ru-RU" sz="2400" dirty="0">
                <a:solidFill>
                  <a:srgbClr val="FFC000"/>
                </a:solidFill>
              </a:rPr>
              <a:t>— </a:t>
            </a:r>
            <a:r>
              <a:rPr lang="ru-RU" sz="2400" b="1" dirty="0"/>
              <a:t>Бактериофаги применяют для экологической безопасности</a:t>
            </a:r>
            <a:r>
              <a:rPr lang="ru-RU" sz="2400" dirty="0">
                <a:solidFill>
                  <a:srgbClr val="FFC000"/>
                </a:solidFill>
              </a:rPr>
              <a:t>, обрабатывая ими семена и растения, очищая помещения пищеперерабатывающих предприятий, проводя санитарную обработку рабочего пространства и оборудования, для профилактики в помещениях больниц.</a:t>
            </a:r>
          </a:p>
        </p:txBody>
      </p:sp>
    </p:spTree>
    <p:extLst>
      <p:ext uri="{BB962C8B-B14F-4D97-AF65-F5344CB8AC3E}">
        <p14:creationId xmlns:p14="http://schemas.microsoft.com/office/powerpoint/2010/main" val="11004378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889844"/>
            <a:ext cx="8568952" cy="4893647"/>
          </a:xfrm>
          <a:prstGeom prst="rect">
            <a:avLst/>
          </a:prstGeom>
        </p:spPr>
        <p:txBody>
          <a:bodyPr wrap="square">
            <a:spAutoFit/>
          </a:bodyPr>
          <a:lstStyle/>
          <a:p>
            <a:r>
              <a:rPr lang="ru-RU" sz="2400" dirty="0">
                <a:solidFill>
                  <a:srgbClr val="FFC000"/>
                </a:solidFill>
              </a:rPr>
              <a:t>Взаимодействие вируса с клеткой хозяина рассмотрим на примере взаимодействия бактериофага с бактериальной клеткой (рис. 5.2).</a:t>
            </a:r>
          </a:p>
          <a:p>
            <a:r>
              <a:rPr lang="ru-RU" sz="2400" dirty="0">
                <a:solidFill>
                  <a:srgbClr val="FFC000"/>
                </a:solidFill>
              </a:rPr>
              <a:t>Процесс взаимодействия состоит из нескольких стадий:</a:t>
            </a:r>
          </a:p>
          <a:p>
            <a:r>
              <a:rPr lang="ru-RU" sz="2400" dirty="0">
                <a:solidFill>
                  <a:srgbClr val="FFC000"/>
                </a:solidFill>
              </a:rPr>
              <a:t>1.  </a:t>
            </a:r>
            <a:r>
              <a:rPr lang="ru-RU" sz="2400" i="1" dirty="0"/>
              <a:t>Адсорбция.</a:t>
            </a:r>
            <a:r>
              <a:rPr lang="ru-RU" sz="2400" dirty="0"/>
              <a:t> </a:t>
            </a:r>
            <a:r>
              <a:rPr lang="ru-RU" sz="2400" dirty="0">
                <a:solidFill>
                  <a:srgbClr val="FFC000"/>
                </a:solidFill>
              </a:rPr>
              <a:t>На этой стадии происходит прикрепление вируса к поверх­ности клетки. Каждый вирус строго специфичен в отношении хозяина. На одной клетке может адсорбироваться несколько сотен вирусов. </a:t>
            </a:r>
          </a:p>
          <a:p>
            <a:r>
              <a:rPr lang="ru-RU" sz="2400" dirty="0">
                <a:solidFill>
                  <a:srgbClr val="FFC000"/>
                </a:solidFill>
              </a:rPr>
              <a:t>2</a:t>
            </a:r>
            <a:r>
              <a:rPr lang="ru-RU" sz="2400" dirty="0"/>
              <a:t>.</a:t>
            </a:r>
            <a:r>
              <a:rPr lang="ru-RU" sz="2400" i="1" dirty="0"/>
              <a:t> Инъекция</a:t>
            </a:r>
            <a:r>
              <a:rPr lang="ru-RU" sz="2400" dirty="0"/>
              <a:t> </a:t>
            </a:r>
            <a:r>
              <a:rPr lang="ru-RU" sz="2400" dirty="0">
                <a:solidFill>
                  <a:srgbClr val="FFC000"/>
                </a:solidFill>
              </a:rPr>
              <a:t>(проникновение вируса в клетку). Внутрь клетки проникает лишь нуклеиновая кислота. Белковая оболочка остается   снаружи (вирус «раздевается»). У бактерий происходит механический ввод нуклеиновой кислоты после прокалывания фагом клеточной стенки.</a:t>
            </a:r>
          </a:p>
        </p:txBody>
      </p:sp>
    </p:spTree>
    <p:extLst>
      <p:ext uri="{BB962C8B-B14F-4D97-AF65-F5344CB8AC3E}">
        <p14:creationId xmlns:p14="http://schemas.microsoft.com/office/powerpoint/2010/main" val="16418782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140605"/>
            <a:ext cx="896448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C000"/>
                </a:solidFill>
                <a:effectLst/>
                <a:ea typeface="Times New Roman" pitchFamily="18" charset="0"/>
                <a:cs typeface="Arial" pitchFamily="34" charset="0"/>
              </a:rPr>
              <a:t>3. </a:t>
            </a:r>
            <a:r>
              <a:rPr kumimoji="0" lang="ru-RU" sz="2400" b="0" i="1" u="none" strike="noStrike" cap="none" normalizeH="0" baseline="0" dirty="0" smtClean="0">
                <a:ln>
                  <a:noFill/>
                </a:ln>
                <a:effectLst/>
                <a:ea typeface="Times New Roman" pitchFamily="18" charset="0"/>
                <a:cs typeface="Arial" pitchFamily="34" charset="0"/>
              </a:rPr>
              <a:t>Внутриклеточное развитие вируса</a:t>
            </a:r>
            <a:r>
              <a:rPr kumimoji="0" lang="ru-RU" sz="2400" b="0" i="1" u="none" strike="noStrike" cap="none" normalizeH="0" baseline="0" dirty="0" smtClean="0">
                <a:ln>
                  <a:noFill/>
                </a:ln>
                <a:solidFill>
                  <a:srgbClr val="FFC000"/>
                </a:solidFill>
                <a:effectLst/>
                <a:ea typeface="Times New Roman" pitchFamily="18" charset="0"/>
                <a:cs typeface="Arial" pitchFamily="34" charset="0"/>
              </a:rPr>
              <a:t>.</a:t>
            </a:r>
            <a:r>
              <a:rPr kumimoji="0" lang="ru-RU" sz="2400" b="0" i="0" u="none" strike="noStrike" cap="none" normalizeH="0" baseline="0" dirty="0" smtClean="0">
                <a:ln>
                  <a:noFill/>
                </a:ln>
                <a:solidFill>
                  <a:srgbClr val="FFC000"/>
                </a:solidFill>
                <a:effectLst/>
                <a:ea typeface="Times New Roman" pitchFamily="18" charset="0"/>
                <a:cs typeface="Arial" pitchFamily="34" charset="0"/>
              </a:rPr>
              <a:t> Инъецированная нуклеиновая кислота фага прежде всего вызывает полную перестройку метаболизма зараженной клетки. Прекращается синтез бактериальной ДНК, а также РНК и бактериальных белков. Начинается синтез нуклеиновой кислоты фага, а в рибосомах – синтез белковых оболочек фагов.</a:t>
            </a:r>
            <a:endParaRPr kumimoji="0" lang="ru-RU" sz="2400" b="0" i="0" u="none" strike="noStrike" cap="none" normalizeH="0" baseline="0" dirty="0" smtClean="0">
              <a:ln>
                <a:noFill/>
              </a:ln>
              <a:solidFill>
                <a:srgbClr val="FFC000"/>
              </a:solidFill>
              <a:effectLst/>
              <a:cs typeface="Arial" pitchFamily="34" charset="0"/>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effectLst/>
                <a:ea typeface="Times New Roman" pitchFamily="18" charset="0"/>
                <a:cs typeface="Arial" pitchFamily="34" charset="0"/>
              </a:rPr>
              <a:t>4.Сборка вирусных частиц.</a:t>
            </a:r>
            <a:r>
              <a:rPr kumimoji="0" lang="ru-RU" sz="2400" b="0" i="0" u="none" strike="noStrike" cap="none" normalizeH="0" baseline="0" dirty="0" smtClean="0">
                <a:ln>
                  <a:noFill/>
                </a:ln>
                <a:effectLst/>
                <a:ea typeface="Times New Roman" pitchFamily="18" charset="0"/>
                <a:cs typeface="Arial" pitchFamily="34" charset="0"/>
              </a:rPr>
              <a:t> </a:t>
            </a:r>
            <a:endParaRPr kumimoji="0" lang="ru-RU" sz="2400" b="0" i="0" u="none" strike="noStrike" cap="none" normalizeH="0" baseline="0" dirty="0" smtClean="0">
              <a:ln>
                <a:noFill/>
              </a:ln>
              <a:effectLst/>
              <a:cs typeface="Arial" pitchFamily="34" charset="0"/>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C000"/>
                </a:solidFill>
                <a:effectLst/>
                <a:ea typeface="Times New Roman" pitchFamily="18" charset="0"/>
                <a:cs typeface="Arial" pitchFamily="34" charset="0"/>
              </a:rPr>
              <a:t>5. </a:t>
            </a:r>
            <a:r>
              <a:rPr kumimoji="0" lang="ru-RU" sz="2400" b="0" i="1" u="none" strike="noStrike" cap="none" normalizeH="0" baseline="0" dirty="0" smtClean="0">
                <a:ln>
                  <a:noFill/>
                </a:ln>
                <a:effectLst/>
                <a:ea typeface="Times New Roman" pitchFamily="18" charset="0"/>
                <a:cs typeface="Arial" pitchFamily="34" charset="0"/>
              </a:rPr>
              <a:t>Выход фагов из клетки</a:t>
            </a:r>
            <a:r>
              <a:rPr kumimoji="0" lang="ru-RU" sz="2400" b="0" i="1" u="none" strike="noStrike" cap="none" normalizeH="0" baseline="0" dirty="0" smtClean="0">
                <a:ln>
                  <a:noFill/>
                </a:ln>
                <a:solidFill>
                  <a:srgbClr val="FFC000"/>
                </a:solidFill>
                <a:effectLst/>
                <a:ea typeface="Times New Roman" pitchFamily="18" charset="0"/>
                <a:cs typeface="Arial" pitchFamily="34" charset="0"/>
              </a:rPr>
              <a:t>.</a:t>
            </a:r>
            <a:r>
              <a:rPr kumimoji="0" lang="ru-RU" sz="2400" b="0" i="0" u="none" strike="noStrike" cap="none" normalizeH="0" baseline="0" dirty="0" smtClean="0">
                <a:ln>
                  <a:noFill/>
                </a:ln>
                <a:solidFill>
                  <a:srgbClr val="FFC000"/>
                </a:solidFill>
                <a:effectLst/>
                <a:ea typeface="Times New Roman" pitchFamily="18" charset="0"/>
                <a:cs typeface="Arial" pitchFamily="34" charset="0"/>
              </a:rPr>
              <a:t> Клеточная стенка при этом растворяется, и из нее выходят </a:t>
            </a:r>
            <a:r>
              <a:rPr kumimoji="0" lang="ru-RU" sz="2400" b="0" i="1" u="none" strike="noStrike" cap="none" normalizeH="0" baseline="0" dirty="0" smtClean="0">
                <a:ln>
                  <a:noFill/>
                </a:ln>
                <a:solidFill>
                  <a:srgbClr val="FFC000"/>
                </a:solidFill>
                <a:effectLst/>
                <a:ea typeface="Times New Roman" pitchFamily="18" charset="0"/>
                <a:cs typeface="Arial" pitchFamily="34" charset="0"/>
              </a:rPr>
              <a:t>зрелые или вирулентные</a:t>
            </a:r>
            <a:r>
              <a:rPr kumimoji="0" lang="ru-RU" sz="2400" b="0" i="0" u="none" strike="noStrike" cap="none" normalizeH="0" baseline="0" dirty="0" smtClean="0">
                <a:ln>
                  <a:noFill/>
                </a:ln>
                <a:solidFill>
                  <a:srgbClr val="FFC000"/>
                </a:solidFill>
                <a:effectLst/>
                <a:ea typeface="Times New Roman" pitchFamily="18" charset="0"/>
                <a:cs typeface="Arial" pitchFamily="34" charset="0"/>
              </a:rPr>
              <a:t> фаги.</a:t>
            </a:r>
            <a:endParaRPr kumimoji="0" lang="ru-RU" sz="2400" b="0" i="0" u="none" strike="noStrike" cap="none" normalizeH="0" baseline="0" dirty="0" smtClean="0">
              <a:ln>
                <a:noFill/>
              </a:ln>
              <a:solidFill>
                <a:srgbClr val="FFC000"/>
              </a:solidFill>
              <a:effectLst/>
              <a:cs typeface="Arial" pitchFamily="34" charset="0"/>
            </a:endParaRPr>
          </a:p>
          <a:p>
            <a:pPr marL="0" marR="0" lvl="0" indent="35560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FFC000"/>
              </a:solidFill>
              <a:effectLst/>
              <a:cs typeface="Arial" pitchFamily="34" charset="0"/>
            </a:endParaRPr>
          </a:p>
        </p:txBody>
      </p:sp>
    </p:spTree>
    <p:extLst>
      <p:ext uri="{BB962C8B-B14F-4D97-AF65-F5344CB8AC3E}">
        <p14:creationId xmlns:p14="http://schemas.microsoft.com/office/powerpoint/2010/main" val="257008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К уроку биологии. Строение и жизнедеятельность бактерий. 6 класс. Июдина Л.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568952" cy="636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6856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4179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620688"/>
            <a:ext cx="5810250" cy="25241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55576" y="3284984"/>
            <a:ext cx="7344816" cy="2862322"/>
          </a:xfrm>
          <a:prstGeom prst="rect">
            <a:avLst/>
          </a:prstGeom>
        </p:spPr>
        <p:txBody>
          <a:bodyPr wrap="square">
            <a:spAutoFit/>
          </a:bodyPr>
          <a:lstStyle/>
          <a:p>
            <a:r>
              <a:rPr lang="ru-RU" sz="2000" dirty="0"/>
              <a:t>Развитие бактериофага: А – развитие вирулентного фага;</a:t>
            </a:r>
          </a:p>
          <a:p>
            <a:r>
              <a:rPr lang="ru-RU" sz="2000" dirty="0"/>
              <a:t>Б – лизогенный бактериальный цикл развития.</a:t>
            </a:r>
            <a:r>
              <a:rPr lang="ru-RU" sz="2000" i="1" dirty="0"/>
              <a:t> </a:t>
            </a:r>
            <a:endParaRPr lang="ru-RU" sz="2000" dirty="0"/>
          </a:p>
          <a:p>
            <a:r>
              <a:rPr lang="ru-RU" sz="2000" i="1" dirty="0"/>
              <a:t>1 – бактериальная клетка; 2 – адсорбция фага; 3 – инъекция </a:t>
            </a:r>
            <a:endParaRPr lang="ru-RU" sz="2000" dirty="0"/>
          </a:p>
          <a:p>
            <a:r>
              <a:rPr lang="ru-RU" sz="2000" i="1" dirty="0"/>
              <a:t>ДНК-фага в клетку; 4 – образование вегетативных фагов; 5 – сборка вирусных частиц в клетке; 6 – лизис клетки, выход бактериофага; </a:t>
            </a:r>
            <a:endParaRPr lang="ru-RU" sz="2000" dirty="0"/>
          </a:p>
          <a:p>
            <a:r>
              <a:rPr lang="ru-RU" sz="2000" i="1" dirty="0"/>
              <a:t>7 – свободные фаги; 8 – превращение в </a:t>
            </a:r>
            <a:r>
              <a:rPr lang="ru-RU" sz="2000" i="1" dirty="0" err="1"/>
              <a:t>профаг</a:t>
            </a:r>
            <a:r>
              <a:rPr lang="ru-RU" sz="2000" i="1" dirty="0"/>
              <a:t>; 9 – одновременное деление фага и клетки; 10 – возможность образования вирулентного </a:t>
            </a:r>
            <a:endParaRPr lang="ru-RU" sz="2000" dirty="0"/>
          </a:p>
        </p:txBody>
      </p:sp>
    </p:spTree>
    <p:extLst>
      <p:ext uri="{BB962C8B-B14F-4D97-AF65-F5344CB8AC3E}">
        <p14:creationId xmlns:p14="http://schemas.microsoft.com/office/powerpoint/2010/main" val="324049148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76672"/>
            <a:ext cx="8424936" cy="3046988"/>
          </a:xfrm>
          <a:prstGeom prst="rect">
            <a:avLst/>
          </a:prstGeom>
        </p:spPr>
        <p:txBody>
          <a:bodyPr wrap="square">
            <a:spAutoFit/>
          </a:bodyPr>
          <a:lstStyle/>
          <a:p>
            <a:r>
              <a:rPr lang="ru-RU" sz="3200" b="1" dirty="0" smtClean="0"/>
              <a:t>Лизис</a:t>
            </a:r>
            <a:r>
              <a:rPr lang="ru-RU" sz="3200" dirty="0"/>
              <a:t> (от </a:t>
            </a:r>
            <a:r>
              <a:rPr lang="ru-RU" sz="3200" dirty="0">
                <a:hlinkClick r:id="rId2" tooltip="Греческий язык"/>
              </a:rPr>
              <a:t>греч.</a:t>
            </a:r>
            <a:r>
              <a:rPr lang="ru-RU" sz="3200" dirty="0"/>
              <a:t> </a:t>
            </a:r>
            <a:r>
              <a:rPr lang="ru-RU" sz="3200" dirty="0" err="1"/>
              <a:t>λύσις</a:t>
            </a:r>
            <a:r>
              <a:rPr lang="ru-RU" sz="3200" dirty="0"/>
              <a:t>) — растворение, разрушение клеток и их систем, в том числе </a:t>
            </a:r>
            <a:r>
              <a:rPr lang="ru-RU" sz="3200" dirty="0">
                <a:hlinkClick r:id="rId3" tooltip="Микроорганизм"/>
              </a:rPr>
              <a:t>микроорганизмов</a:t>
            </a:r>
            <a:r>
              <a:rPr lang="ru-RU" sz="3200" dirty="0"/>
              <a:t>, под влиянием различных агентов, например </a:t>
            </a:r>
            <a:r>
              <a:rPr lang="ru-RU" sz="3200" dirty="0" err="1">
                <a:hlinkClick r:id="rId4" tooltip="Фермент"/>
              </a:rPr>
              <a:t>ферментов</a:t>
            </a:r>
            <a:r>
              <a:rPr lang="ru-RU" sz="3200" dirty="0" err="1"/>
              <a:t>,</a:t>
            </a:r>
            <a:r>
              <a:rPr lang="ru-RU" sz="3200" dirty="0" err="1">
                <a:hlinkClick r:id="rId5" tooltip="Бактериолизин (страница отсутствует)"/>
              </a:rPr>
              <a:t>бактериолизинов</a:t>
            </a:r>
            <a:r>
              <a:rPr lang="ru-RU" sz="3200" dirty="0"/>
              <a:t>, </a:t>
            </a:r>
            <a:r>
              <a:rPr lang="ru-RU" sz="3200" dirty="0">
                <a:hlinkClick r:id="rId6" tooltip="Бактериофаг"/>
              </a:rPr>
              <a:t>бактериофагов</a:t>
            </a:r>
            <a:r>
              <a:rPr lang="ru-RU" sz="3200" dirty="0"/>
              <a:t>, </a:t>
            </a:r>
            <a:r>
              <a:rPr lang="ru-RU" sz="3200" u="sng" dirty="0">
                <a:hlinkClick r:id="rId7" tooltip="Антибиотик"/>
              </a:rPr>
              <a:t>антибиотиков</a:t>
            </a:r>
            <a:endParaRPr lang="ru-RU" sz="3200" dirty="0"/>
          </a:p>
        </p:txBody>
      </p:sp>
      <p:pic>
        <p:nvPicPr>
          <p:cNvPr id="3" name="Рисунок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9632" y="3523660"/>
            <a:ext cx="1872208" cy="3145700"/>
          </a:xfrm>
          <a:prstGeom prst="rect">
            <a:avLst/>
          </a:prstGeom>
        </p:spPr>
      </p:pic>
      <p:pic>
        <p:nvPicPr>
          <p:cNvPr id="4" name="Рисунок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6136" y="3284984"/>
            <a:ext cx="2580878" cy="2808312"/>
          </a:xfrm>
          <a:prstGeom prst="rect">
            <a:avLst/>
          </a:prstGeom>
        </p:spPr>
      </p:pic>
    </p:spTree>
    <p:extLst>
      <p:ext uri="{BB962C8B-B14F-4D97-AF65-F5344CB8AC3E}">
        <p14:creationId xmlns:p14="http://schemas.microsoft.com/office/powerpoint/2010/main" val="222821528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260648"/>
            <a:ext cx="7992888" cy="1754326"/>
          </a:xfrm>
          <a:prstGeom prst="rect">
            <a:avLst/>
          </a:prstGeom>
        </p:spPr>
        <p:txBody>
          <a:bodyPr wrap="square">
            <a:spAutoFit/>
          </a:bodyPr>
          <a:lstStyle/>
          <a:p>
            <a:r>
              <a:rPr lang="ru-RU" sz="3600" b="1" i="1" u="sng" dirty="0">
                <a:solidFill>
                  <a:srgbClr val="FF0000"/>
                </a:solidFill>
              </a:rPr>
              <a:t>Распространение и роль вирусов и фагов в природе, </a:t>
            </a:r>
          </a:p>
          <a:p>
            <a:r>
              <a:rPr lang="ru-RU" sz="3600" b="1" i="1" u="sng" dirty="0">
                <a:solidFill>
                  <a:srgbClr val="FF0000"/>
                </a:solidFill>
              </a:rPr>
              <a:t>в пищевой промышленности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996952"/>
            <a:ext cx="2808312" cy="257517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4725144"/>
            <a:ext cx="2304256" cy="194421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2132856"/>
            <a:ext cx="3244216" cy="3032369"/>
          </a:xfrm>
          <a:prstGeom prst="rect">
            <a:avLst/>
          </a:prstGeom>
        </p:spPr>
      </p:pic>
    </p:spTree>
    <p:extLst>
      <p:ext uri="{BB962C8B-B14F-4D97-AF65-F5344CB8AC3E}">
        <p14:creationId xmlns:p14="http://schemas.microsoft.com/office/powerpoint/2010/main" val="417808222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136339"/>
            <a:ext cx="8424936" cy="4524315"/>
          </a:xfrm>
          <a:prstGeom prst="rect">
            <a:avLst/>
          </a:prstGeom>
        </p:spPr>
        <p:txBody>
          <a:bodyPr wrap="square">
            <a:spAutoFit/>
          </a:bodyPr>
          <a:lstStyle/>
          <a:p>
            <a:r>
              <a:rPr lang="ru-RU" sz="3200" dirty="0">
                <a:solidFill>
                  <a:srgbClr val="FFC000"/>
                </a:solidFill>
              </a:rPr>
              <a:t>Вирусы и фаги широко распространены в природе. Это возбудители инфекционных заболеваний человека, животных, растений. Бактериофаги встречаются везде, где есть микроорганизмы, в которых они паразитируют: в молоке и молочных продуктах, овощах и фруктах, в почве, водоемах, сточных водах, выделениях людей и животных и т.д.</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116632"/>
            <a:ext cx="2592288" cy="2088232"/>
          </a:xfrm>
          <a:prstGeom prst="rect">
            <a:avLst/>
          </a:prstGeom>
        </p:spPr>
      </p:pic>
    </p:spTree>
    <p:extLst>
      <p:ext uri="{BB962C8B-B14F-4D97-AF65-F5344CB8AC3E}">
        <p14:creationId xmlns:p14="http://schemas.microsoft.com/office/powerpoint/2010/main" val="71687944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4608512" cy="6494085"/>
          </a:xfrm>
          <a:prstGeom prst="rect">
            <a:avLst/>
          </a:prstGeom>
        </p:spPr>
        <p:txBody>
          <a:bodyPr wrap="square">
            <a:spAutoFit/>
          </a:bodyPr>
          <a:lstStyle/>
          <a:p>
            <a:r>
              <a:rPr lang="ru-RU" sz="3200" dirty="0">
                <a:solidFill>
                  <a:srgbClr val="FFC000"/>
                </a:solidFill>
              </a:rPr>
              <a:t>Бактериофаги нередко приносят вред: в производстве антибиотиков фаги могут вызвать лизис микроорганизмов-продуцентов;  в производстве кисломолочных продуктов – лизис полезной микрофлоры (молочнокислых стрептококков).</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764704"/>
            <a:ext cx="2952328" cy="302433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612" y="3501008"/>
            <a:ext cx="2320652" cy="2880320"/>
          </a:xfrm>
          <a:prstGeom prst="rect">
            <a:avLst/>
          </a:prstGeom>
        </p:spPr>
      </p:pic>
    </p:spTree>
    <p:extLst>
      <p:ext uri="{BB962C8B-B14F-4D97-AF65-F5344CB8AC3E}">
        <p14:creationId xmlns:p14="http://schemas.microsoft.com/office/powerpoint/2010/main" val="375005314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620688"/>
            <a:ext cx="8784976" cy="6001643"/>
          </a:xfrm>
          <a:prstGeom prst="rect">
            <a:avLst/>
          </a:prstGeom>
        </p:spPr>
        <p:txBody>
          <a:bodyPr wrap="square">
            <a:spAutoFit/>
          </a:bodyPr>
          <a:lstStyle/>
          <a:p>
            <a:r>
              <a:rPr lang="ru-RU" sz="3200" i="1" dirty="0">
                <a:solidFill>
                  <a:srgbClr val="FFC000"/>
                </a:solidFill>
              </a:rPr>
              <a:t>Использование бактериофагов:</a:t>
            </a:r>
            <a:endParaRPr lang="ru-RU" sz="3200" dirty="0">
              <a:solidFill>
                <a:srgbClr val="FFC000"/>
              </a:solidFill>
            </a:endParaRPr>
          </a:p>
          <a:p>
            <a:r>
              <a:rPr lang="ru-RU" sz="3200" dirty="0">
                <a:solidFill>
                  <a:srgbClr val="FFC000"/>
                </a:solidFill>
              </a:rPr>
              <a:t>1. Применяются в медицине для лечения инфекционных заболеваний, вызываемых патогенными микроорганизмами.</a:t>
            </a:r>
          </a:p>
          <a:p>
            <a:r>
              <a:rPr lang="ru-RU" sz="3200" dirty="0">
                <a:solidFill>
                  <a:srgbClr val="FFC000"/>
                </a:solidFill>
              </a:rPr>
              <a:t>2. С   помощью   специфических   фагов   можно   идентифицировать микроорганизмы, что используется при диагностике инфекционных заболеваний.</a:t>
            </a:r>
          </a:p>
          <a:p>
            <a:r>
              <a:rPr lang="ru-RU" sz="3200" dirty="0">
                <a:solidFill>
                  <a:srgbClr val="FFC000"/>
                </a:solidFill>
              </a:rPr>
              <a:t>3. Лизогенные культуры</a:t>
            </a:r>
            <a:r>
              <a:rPr lang="ru-RU" sz="3200" b="1" dirty="0">
                <a:solidFill>
                  <a:srgbClr val="FFC000"/>
                </a:solidFill>
              </a:rPr>
              <a:t> </a:t>
            </a:r>
            <a:r>
              <a:rPr lang="ru-RU" sz="3200" dirty="0">
                <a:solidFill>
                  <a:srgbClr val="FFC000"/>
                </a:solidFill>
              </a:rPr>
              <a:t>бактерий используются в качестве детекторов радиации, под влиянием которой умеренный фаг</a:t>
            </a:r>
            <a:r>
              <a:rPr lang="ru-RU" sz="3200" b="1" dirty="0">
                <a:solidFill>
                  <a:srgbClr val="FFC000"/>
                </a:solidFill>
              </a:rPr>
              <a:t> </a:t>
            </a:r>
            <a:r>
              <a:rPr lang="ru-RU" sz="3200" dirty="0">
                <a:solidFill>
                  <a:srgbClr val="FFC000"/>
                </a:solidFill>
              </a:rPr>
              <a:t>переходит в вирулентную форму.</a:t>
            </a:r>
          </a:p>
        </p:txBody>
      </p:sp>
    </p:spTree>
    <p:extLst>
      <p:ext uri="{BB962C8B-B14F-4D97-AF65-F5344CB8AC3E}">
        <p14:creationId xmlns:p14="http://schemas.microsoft.com/office/powerpoint/2010/main" val="56399456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826" y="548680"/>
            <a:ext cx="7454348" cy="5616624"/>
          </a:xfrm>
          <a:prstGeom prst="rect">
            <a:avLst/>
          </a:prstGeom>
        </p:spPr>
      </p:pic>
    </p:spTree>
    <p:extLst>
      <p:ext uri="{BB962C8B-B14F-4D97-AF65-F5344CB8AC3E}">
        <p14:creationId xmlns:p14="http://schemas.microsoft.com/office/powerpoint/2010/main" val="2773261334"/>
      </p:ext>
    </p:extLst>
  </p:cSld>
  <p:clrMapOvr>
    <a:masterClrMapping/>
  </p:clrMapOvr>
  <mc:AlternateContent xmlns:mc="http://schemas.openxmlformats.org/markup-compatibility/2006">
    <mc:Choice xmlns:p14="http://schemas.microsoft.com/office/powerpoint/2010/main" Requires="p14">
      <p:transition spd="slow" p14:dur="1600">
        <p:blinds dir="vert"/>
        <p:sndAc>
          <p:stSnd>
            <p:snd r:embed="rId2" name="breeze.wav"/>
          </p:stSnd>
        </p:sndAc>
      </p:transition>
    </mc:Choice>
    <mc:Fallback>
      <p:transition spd="slow">
        <p:blinds dir="vert"/>
        <p:sndAc>
          <p:stSnd>
            <p:snd r:embed="rId2" name="breeze.wav"/>
          </p:stSnd>
        </p:sndAc>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1807739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558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568952" cy="5262979"/>
          </a:xfrm>
          <a:prstGeom prst="rect">
            <a:avLst/>
          </a:prstGeom>
        </p:spPr>
        <p:txBody>
          <a:bodyPr wrap="square">
            <a:spAutoFit/>
          </a:bodyPr>
          <a:lstStyle/>
          <a:p>
            <a:r>
              <a:rPr lang="ru-RU" sz="2800" b="1" dirty="0">
                <a:solidFill>
                  <a:srgbClr val="FFC000"/>
                </a:solidFill>
              </a:rPr>
              <a:t>Жгутики – это органы движения бактерий. Представляют собой вращающиеся полужесткие спирально изогнутые нити из белка </a:t>
            </a:r>
            <a:r>
              <a:rPr lang="ru-RU" sz="2800" b="1" u="sng" dirty="0" err="1">
                <a:solidFill>
                  <a:srgbClr val="FFC000"/>
                </a:solidFill>
              </a:rPr>
              <a:t>флагеллина</a:t>
            </a:r>
            <a:r>
              <a:rPr lang="ru-RU" sz="2800" b="1" u="sng" dirty="0">
                <a:solidFill>
                  <a:srgbClr val="FFC000"/>
                </a:solidFill>
              </a:rPr>
              <a:t>,</a:t>
            </a:r>
            <a:r>
              <a:rPr lang="ru-RU" sz="2800" b="1" dirty="0">
                <a:solidFill>
                  <a:srgbClr val="FFC000"/>
                </a:solidFill>
              </a:rPr>
              <a:t> который обладает способностью </a:t>
            </a:r>
            <a:r>
              <a:rPr lang="ru-RU" sz="2800" b="1" u="sng" dirty="0">
                <a:solidFill>
                  <a:srgbClr val="FFC000"/>
                </a:solidFill>
              </a:rPr>
              <a:t>сокращаться</a:t>
            </a:r>
            <a:r>
              <a:rPr lang="ru-RU" sz="2800" b="1" dirty="0">
                <a:solidFill>
                  <a:srgbClr val="FFC000"/>
                </a:solidFill>
              </a:rPr>
              <a:t>. Длина жгутиков больше самих бактерий и колеблется от 5 до 10 мкм в длину. По типу расположения и числу жгутиков бактерии делят на четыре группы: </a:t>
            </a:r>
            <a:r>
              <a:rPr lang="ru-RU" sz="2800" b="1" u="sng" dirty="0" err="1">
                <a:solidFill>
                  <a:srgbClr val="FFC000"/>
                </a:solidFill>
              </a:rPr>
              <a:t>монотрихи</a:t>
            </a:r>
            <a:r>
              <a:rPr lang="ru-RU" sz="2800" b="1" dirty="0">
                <a:solidFill>
                  <a:srgbClr val="FFC000"/>
                </a:solidFill>
              </a:rPr>
              <a:t>- имеют один жгутик на полюсе клетки; </a:t>
            </a:r>
            <a:r>
              <a:rPr lang="ru-RU" sz="2800" b="1" u="sng" dirty="0" err="1">
                <a:solidFill>
                  <a:srgbClr val="FFC000"/>
                </a:solidFill>
              </a:rPr>
              <a:t>лофотрихи</a:t>
            </a:r>
            <a:r>
              <a:rPr lang="ru-RU" sz="2800" b="1" u="sng" dirty="0">
                <a:solidFill>
                  <a:srgbClr val="FFC000"/>
                </a:solidFill>
              </a:rPr>
              <a:t>-</a:t>
            </a:r>
            <a:r>
              <a:rPr lang="ru-RU" sz="2800" b="1" dirty="0">
                <a:solidFill>
                  <a:srgbClr val="FFC000"/>
                </a:solidFill>
              </a:rPr>
              <a:t> с пучком жгутиков на одном из концов палочки; </a:t>
            </a:r>
            <a:r>
              <a:rPr lang="ru-RU" sz="2800" b="1" dirty="0" err="1">
                <a:solidFill>
                  <a:srgbClr val="FFC000"/>
                </a:solidFill>
              </a:rPr>
              <a:t>амфитрихи</a:t>
            </a:r>
            <a:r>
              <a:rPr lang="ru-RU" sz="2800" b="1" dirty="0">
                <a:solidFill>
                  <a:srgbClr val="FFC000"/>
                </a:solidFill>
              </a:rPr>
              <a:t>- с двумя пучками жгутиков на полюсах; </a:t>
            </a:r>
            <a:r>
              <a:rPr lang="ru-RU" sz="2800" b="1" dirty="0" err="1">
                <a:solidFill>
                  <a:srgbClr val="FFC000"/>
                </a:solidFill>
              </a:rPr>
              <a:t>перитрихи</a:t>
            </a:r>
            <a:r>
              <a:rPr lang="ru-RU" sz="2800" b="1" dirty="0">
                <a:solidFill>
                  <a:srgbClr val="FFC000"/>
                </a:solidFill>
              </a:rPr>
              <a:t>- с </a:t>
            </a:r>
            <a:r>
              <a:rPr lang="ru-RU" sz="2800" b="1" dirty="0" err="1">
                <a:solidFill>
                  <a:srgbClr val="FFC000"/>
                </a:solidFill>
              </a:rPr>
              <a:t>моножеством</a:t>
            </a:r>
            <a:r>
              <a:rPr lang="ru-RU" sz="2800" b="1" dirty="0">
                <a:solidFill>
                  <a:srgbClr val="FFC000"/>
                </a:solidFill>
              </a:rPr>
              <a:t> жгутиков вокруг бактерии. </a:t>
            </a:r>
          </a:p>
        </p:txBody>
      </p:sp>
    </p:spTree>
    <p:extLst>
      <p:ext uri="{BB962C8B-B14F-4D97-AF65-F5344CB8AC3E}">
        <p14:creationId xmlns:p14="http://schemas.microsoft.com/office/powerpoint/2010/main" val="377386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Другая 2">
      <a:dk1>
        <a:srgbClr val="5C1E34"/>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381</TotalTime>
  <Words>2804</Words>
  <Application>Microsoft Office PowerPoint</Application>
  <PresentationFormat>Экран (4:3)</PresentationFormat>
  <Paragraphs>144</Paragraphs>
  <Slides>89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89</vt:i4>
      </vt:variant>
    </vt:vector>
  </HeadingPairs>
  <TitlesOfParts>
    <vt:vector size="90" baseType="lpstr">
      <vt:lpstr>Твердый переплет</vt:lpstr>
      <vt:lpstr>Бактерии, грибы, дрожжи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Спорообразование.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Плесневые грибы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Строение грибов.</vt:lpstr>
      <vt:lpstr>Презентация PowerPoint</vt:lpstr>
      <vt:lpstr>Презентация PowerPoint</vt:lpstr>
      <vt:lpstr>Презентация PowerPoint</vt:lpstr>
      <vt:lpstr>Презентация PowerPoint</vt:lpstr>
      <vt:lpstr>Презентация PowerPoint</vt:lpstr>
      <vt:lpstr>Размножение грибов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Плесень хорошая и плохая </vt:lpstr>
      <vt:lpstr>Презентация PowerPoint</vt:lpstr>
      <vt:lpstr>Сыр простой и сыр с плесенью</vt:lpstr>
      <vt:lpstr>Презентация PowerPoint</vt:lpstr>
      <vt:lpstr>Презентация PowerPoint</vt:lpstr>
      <vt:lpstr>Презентация PowerPoint</vt:lpstr>
      <vt:lpstr>Презентация PowerPoint</vt:lpstr>
      <vt:lpstr> </vt:lpstr>
      <vt:lpstr>Вирусы  и  фаги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30</cp:revision>
  <dcterms:created xsi:type="dcterms:W3CDTF">2012-01-14T15:17:01Z</dcterms:created>
  <dcterms:modified xsi:type="dcterms:W3CDTF">2012-02-08T18:10:30Z</dcterms:modified>
</cp:coreProperties>
</file>